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301" r:id="rId4"/>
    <p:sldId id="321" r:id="rId5"/>
    <p:sldId id="310" r:id="rId6"/>
    <p:sldId id="302" r:id="rId7"/>
    <p:sldId id="303" r:id="rId8"/>
    <p:sldId id="305" r:id="rId9"/>
    <p:sldId id="306" r:id="rId10"/>
    <p:sldId id="307" r:id="rId11"/>
    <p:sldId id="299" r:id="rId12"/>
    <p:sldId id="298" r:id="rId13"/>
    <p:sldId id="297" r:id="rId14"/>
    <p:sldId id="296" r:id="rId15"/>
    <p:sldId id="295" r:id="rId16"/>
    <p:sldId id="308" r:id="rId17"/>
    <p:sldId id="294" r:id="rId18"/>
    <p:sldId id="314" r:id="rId19"/>
    <p:sldId id="315" r:id="rId20"/>
    <p:sldId id="316" r:id="rId21"/>
    <p:sldId id="317" r:id="rId22"/>
    <p:sldId id="309" r:id="rId23"/>
    <p:sldId id="293" r:id="rId24"/>
    <p:sldId id="292" r:id="rId25"/>
    <p:sldId id="290" r:id="rId26"/>
    <p:sldId id="288" r:id="rId27"/>
    <p:sldId id="28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6D9D0-2655-4F22-8B5D-790F72715205}"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314FDF0F-6523-40E7-8CB3-42D61816573E}">
      <dgm:prSet phldrT="[Текст]" custT="1"/>
      <dgm:spPr/>
      <dgm:t>
        <a:bodyPr/>
        <a:lstStyle/>
        <a:p>
          <a:r>
            <a:rPr lang="kk-KZ" sz="2000" dirty="0" smtClean="0">
              <a:latin typeface="Times New Roman" pitchFamily="18" charset="0"/>
              <a:cs typeface="Times New Roman" pitchFamily="18" charset="0"/>
            </a:rPr>
            <a:t>Хрономедицина</a:t>
          </a:r>
          <a:endParaRPr lang="ru-RU" sz="2000" dirty="0">
            <a:latin typeface="Times New Roman" pitchFamily="18" charset="0"/>
            <a:cs typeface="Times New Roman" pitchFamily="18" charset="0"/>
          </a:endParaRPr>
        </a:p>
      </dgm:t>
    </dgm:pt>
    <dgm:pt modelId="{B2ADBE23-C3F3-4D63-8318-A286B1DB5035}" type="parTrans" cxnId="{0953D47E-E0F4-468C-83FB-88494213C629}">
      <dgm:prSet/>
      <dgm:spPr/>
      <dgm:t>
        <a:bodyPr/>
        <a:lstStyle/>
        <a:p>
          <a:endParaRPr lang="ru-RU"/>
        </a:p>
      </dgm:t>
    </dgm:pt>
    <dgm:pt modelId="{516C286A-404F-4DAF-9D92-632C99A122F7}" type="sibTrans" cxnId="{0953D47E-E0F4-468C-83FB-88494213C629}">
      <dgm:prSet/>
      <dgm:spPr/>
      <dgm:t>
        <a:bodyPr/>
        <a:lstStyle/>
        <a:p>
          <a:endParaRPr lang="ru-RU"/>
        </a:p>
      </dgm:t>
    </dgm:pt>
    <dgm:pt modelId="{7B094E0F-5121-44A0-9CAF-4528D367E595}">
      <dgm:prSet phldrT="[Текст]" custT="1"/>
      <dgm:spPr/>
      <dgm:t>
        <a:bodyPr/>
        <a:lstStyle/>
        <a:p>
          <a:r>
            <a:rPr lang="kk-KZ" sz="2000" dirty="0" smtClean="0">
              <a:latin typeface="Times New Roman" pitchFamily="18" charset="0"/>
              <a:cs typeface="Times New Roman" pitchFamily="18" charset="0"/>
            </a:rPr>
            <a:t>Хронофармакология</a:t>
          </a:r>
          <a:endParaRPr lang="ru-RU" sz="2000" dirty="0">
            <a:latin typeface="Times New Roman" pitchFamily="18" charset="0"/>
            <a:cs typeface="Times New Roman" pitchFamily="18" charset="0"/>
          </a:endParaRPr>
        </a:p>
      </dgm:t>
    </dgm:pt>
    <dgm:pt modelId="{074CAA6F-F337-4E5F-9D19-234505F1A008}" type="parTrans" cxnId="{1768BB2F-AEDD-4918-A6C8-262CCC8D076E}">
      <dgm:prSet/>
      <dgm:spPr/>
      <dgm:t>
        <a:bodyPr/>
        <a:lstStyle/>
        <a:p>
          <a:endParaRPr lang="ru-RU"/>
        </a:p>
      </dgm:t>
    </dgm:pt>
    <dgm:pt modelId="{A699771C-65AC-4742-984C-8576FA13D5CC}" type="sibTrans" cxnId="{1768BB2F-AEDD-4918-A6C8-262CCC8D076E}">
      <dgm:prSet/>
      <dgm:spPr/>
      <dgm:t>
        <a:bodyPr/>
        <a:lstStyle/>
        <a:p>
          <a:endParaRPr lang="ru-RU"/>
        </a:p>
      </dgm:t>
    </dgm:pt>
    <dgm:pt modelId="{FBF24561-39C2-4685-BFDE-22C8B662907C}">
      <dgm:prSet phldrT="[Текст]" custT="1"/>
      <dgm:spPr/>
      <dgm:t>
        <a:bodyPr/>
        <a:lstStyle/>
        <a:p>
          <a:r>
            <a:rPr lang="kk-KZ" sz="2000" dirty="0" smtClean="0">
              <a:latin typeface="Times New Roman" pitchFamily="18" charset="0"/>
              <a:cs typeface="Times New Roman" pitchFamily="18" charset="0"/>
            </a:rPr>
            <a:t>Хроногеронтология</a:t>
          </a:r>
          <a:endParaRPr lang="ru-RU" sz="2000" dirty="0">
            <a:latin typeface="Times New Roman" pitchFamily="18" charset="0"/>
            <a:cs typeface="Times New Roman" pitchFamily="18" charset="0"/>
          </a:endParaRPr>
        </a:p>
      </dgm:t>
    </dgm:pt>
    <dgm:pt modelId="{31F36178-539A-43E2-B9DB-611B716E04EA}" type="parTrans" cxnId="{3140CCA8-C6F6-48F2-870F-6BFF7575DC75}">
      <dgm:prSet/>
      <dgm:spPr/>
      <dgm:t>
        <a:bodyPr/>
        <a:lstStyle/>
        <a:p>
          <a:endParaRPr lang="ru-RU"/>
        </a:p>
      </dgm:t>
    </dgm:pt>
    <dgm:pt modelId="{9D276E99-196E-4393-9365-1F3CA863D5F4}" type="sibTrans" cxnId="{3140CCA8-C6F6-48F2-870F-6BFF7575DC75}">
      <dgm:prSet/>
      <dgm:spPr/>
      <dgm:t>
        <a:bodyPr/>
        <a:lstStyle/>
        <a:p>
          <a:endParaRPr lang="ru-RU"/>
        </a:p>
      </dgm:t>
    </dgm:pt>
    <dgm:pt modelId="{C63D7B90-F6CE-480A-B2FE-E2E159ABA502}">
      <dgm:prSet phldrT="[Текст]" custT="1"/>
      <dgm:spPr/>
      <dgm:t>
        <a:bodyPr/>
        <a:lstStyle/>
        <a:p>
          <a:r>
            <a:rPr lang="kk-KZ" sz="2000" dirty="0" smtClean="0">
              <a:latin typeface="Times New Roman" pitchFamily="18" charset="0"/>
              <a:cs typeface="Times New Roman" pitchFamily="18" charset="0"/>
            </a:rPr>
            <a:t>хронотерапия</a:t>
          </a:r>
          <a:endParaRPr lang="ru-RU" sz="2000" dirty="0">
            <a:latin typeface="Times New Roman" pitchFamily="18" charset="0"/>
            <a:cs typeface="Times New Roman" pitchFamily="18" charset="0"/>
          </a:endParaRPr>
        </a:p>
      </dgm:t>
    </dgm:pt>
    <dgm:pt modelId="{7E3D014C-2537-424C-9720-4C488CCC6A94}" type="parTrans" cxnId="{585093FF-BD60-493C-9CF8-EC4F38570F24}">
      <dgm:prSet/>
      <dgm:spPr/>
      <dgm:t>
        <a:bodyPr/>
        <a:lstStyle/>
        <a:p>
          <a:endParaRPr lang="ru-RU"/>
        </a:p>
      </dgm:t>
    </dgm:pt>
    <dgm:pt modelId="{22D10E09-C64E-4F82-AB88-DD08986590E3}" type="sibTrans" cxnId="{585093FF-BD60-493C-9CF8-EC4F38570F24}">
      <dgm:prSet/>
      <dgm:spPr/>
      <dgm:t>
        <a:bodyPr/>
        <a:lstStyle/>
        <a:p>
          <a:endParaRPr lang="ru-RU"/>
        </a:p>
      </dgm:t>
    </dgm:pt>
    <dgm:pt modelId="{476756AC-7BAD-4A42-BDA0-D45D98795F9D}">
      <dgm:prSet phldrT="[Текст]" custT="1"/>
      <dgm:spPr/>
      <dgm:t>
        <a:bodyPr/>
        <a:lstStyle/>
        <a:p>
          <a:r>
            <a:rPr lang="kk-KZ" sz="2000" dirty="0" smtClean="0">
              <a:latin typeface="Times New Roman" pitchFamily="18" charset="0"/>
              <a:cs typeface="Times New Roman" pitchFamily="18" charset="0"/>
            </a:rPr>
            <a:t>хронодиагностика</a:t>
          </a:r>
          <a:endParaRPr lang="ru-RU" sz="2000" dirty="0">
            <a:latin typeface="Times New Roman" pitchFamily="18" charset="0"/>
            <a:cs typeface="Times New Roman" pitchFamily="18" charset="0"/>
          </a:endParaRPr>
        </a:p>
      </dgm:t>
    </dgm:pt>
    <dgm:pt modelId="{A5CDB0BF-70E2-4694-90E4-E07CEED5C4E5}" type="parTrans" cxnId="{782A312F-9CA2-455E-B31A-34062ADF1813}">
      <dgm:prSet/>
      <dgm:spPr/>
      <dgm:t>
        <a:bodyPr/>
        <a:lstStyle/>
        <a:p>
          <a:endParaRPr lang="ru-RU"/>
        </a:p>
      </dgm:t>
    </dgm:pt>
    <dgm:pt modelId="{3903C4C5-A50D-4AB3-B8A8-03786C8C8F76}" type="sibTrans" cxnId="{782A312F-9CA2-455E-B31A-34062ADF1813}">
      <dgm:prSet/>
      <dgm:spPr/>
      <dgm:t>
        <a:bodyPr/>
        <a:lstStyle/>
        <a:p>
          <a:endParaRPr lang="ru-RU"/>
        </a:p>
      </dgm:t>
    </dgm:pt>
    <dgm:pt modelId="{B169B2EE-8043-4511-8414-66F74F1DD868}" type="pres">
      <dgm:prSet presAssocID="{3116D9D0-2655-4F22-8B5D-790F72715205}" presName="hierChild1" presStyleCnt="0">
        <dgm:presLayoutVars>
          <dgm:orgChart val="1"/>
          <dgm:chPref val="1"/>
          <dgm:dir/>
          <dgm:animOne val="branch"/>
          <dgm:animLvl val="lvl"/>
          <dgm:resizeHandles/>
        </dgm:presLayoutVars>
      </dgm:prSet>
      <dgm:spPr/>
      <dgm:t>
        <a:bodyPr/>
        <a:lstStyle/>
        <a:p>
          <a:endParaRPr lang="ru-RU"/>
        </a:p>
      </dgm:t>
    </dgm:pt>
    <dgm:pt modelId="{6B5AE8E4-86DF-4E06-B199-F1EF4133008A}" type="pres">
      <dgm:prSet presAssocID="{314FDF0F-6523-40E7-8CB3-42D61816573E}" presName="hierRoot1" presStyleCnt="0">
        <dgm:presLayoutVars>
          <dgm:hierBranch val="init"/>
        </dgm:presLayoutVars>
      </dgm:prSet>
      <dgm:spPr/>
    </dgm:pt>
    <dgm:pt modelId="{CB6F7EB3-F298-41B4-BE11-452C88BC44CC}" type="pres">
      <dgm:prSet presAssocID="{314FDF0F-6523-40E7-8CB3-42D61816573E}" presName="rootComposite1" presStyleCnt="0"/>
      <dgm:spPr/>
    </dgm:pt>
    <dgm:pt modelId="{3F00F0C0-A0E4-475A-923C-8AAC8D203499}" type="pres">
      <dgm:prSet presAssocID="{314FDF0F-6523-40E7-8CB3-42D61816573E}" presName="rootText1" presStyleLbl="node0" presStyleIdx="0" presStyleCnt="1" custScaleX="127773" custScaleY="140925">
        <dgm:presLayoutVars>
          <dgm:chPref val="3"/>
        </dgm:presLayoutVars>
      </dgm:prSet>
      <dgm:spPr/>
      <dgm:t>
        <a:bodyPr/>
        <a:lstStyle/>
        <a:p>
          <a:endParaRPr lang="ru-RU"/>
        </a:p>
      </dgm:t>
    </dgm:pt>
    <dgm:pt modelId="{7C67EF5D-4828-427A-B16E-784B6DB3A0AB}" type="pres">
      <dgm:prSet presAssocID="{314FDF0F-6523-40E7-8CB3-42D61816573E}" presName="rootConnector1" presStyleLbl="node1" presStyleIdx="0" presStyleCnt="0"/>
      <dgm:spPr/>
      <dgm:t>
        <a:bodyPr/>
        <a:lstStyle/>
        <a:p>
          <a:endParaRPr lang="ru-RU"/>
        </a:p>
      </dgm:t>
    </dgm:pt>
    <dgm:pt modelId="{7326F682-449C-4E25-A3F0-2DACF5DAFF2D}" type="pres">
      <dgm:prSet presAssocID="{314FDF0F-6523-40E7-8CB3-42D61816573E}" presName="hierChild2" presStyleCnt="0"/>
      <dgm:spPr/>
    </dgm:pt>
    <dgm:pt modelId="{C12D1491-2A4F-4460-9F59-E781B096EA8F}" type="pres">
      <dgm:prSet presAssocID="{074CAA6F-F337-4E5F-9D19-234505F1A008}" presName="Name37" presStyleLbl="parChTrans1D2" presStyleIdx="0" presStyleCnt="4"/>
      <dgm:spPr/>
      <dgm:t>
        <a:bodyPr/>
        <a:lstStyle/>
        <a:p>
          <a:endParaRPr lang="ru-RU"/>
        </a:p>
      </dgm:t>
    </dgm:pt>
    <dgm:pt modelId="{7469365A-BF4D-41C3-89EE-837FD9379129}" type="pres">
      <dgm:prSet presAssocID="{7B094E0F-5121-44A0-9CAF-4528D367E595}" presName="hierRoot2" presStyleCnt="0">
        <dgm:presLayoutVars>
          <dgm:hierBranch val="init"/>
        </dgm:presLayoutVars>
      </dgm:prSet>
      <dgm:spPr/>
    </dgm:pt>
    <dgm:pt modelId="{E16C2C5F-899B-40E5-8B29-3B3386AEFBA7}" type="pres">
      <dgm:prSet presAssocID="{7B094E0F-5121-44A0-9CAF-4528D367E595}" presName="rootComposite" presStyleCnt="0"/>
      <dgm:spPr/>
    </dgm:pt>
    <dgm:pt modelId="{4FC4CBF1-1DF2-4FB8-A65D-33C789EC9F86}" type="pres">
      <dgm:prSet presAssocID="{7B094E0F-5121-44A0-9CAF-4528D367E595}" presName="rootText" presStyleLbl="node2" presStyleIdx="0" presStyleCnt="4">
        <dgm:presLayoutVars>
          <dgm:chPref val="3"/>
        </dgm:presLayoutVars>
      </dgm:prSet>
      <dgm:spPr/>
      <dgm:t>
        <a:bodyPr/>
        <a:lstStyle/>
        <a:p>
          <a:endParaRPr lang="ru-RU"/>
        </a:p>
      </dgm:t>
    </dgm:pt>
    <dgm:pt modelId="{11182D86-9DBC-42A6-A320-F3C58388B4BE}" type="pres">
      <dgm:prSet presAssocID="{7B094E0F-5121-44A0-9CAF-4528D367E595}" presName="rootConnector" presStyleLbl="node2" presStyleIdx="0" presStyleCnt="4"/>
      <dgm:spPr/>
      <dgm:t>
        <a:bodyPr/>
        <a:lstStyle/>
        <a:p>
          <a:endParaRPr lang="ru-RU"/>
        </a:p>
      </dgm:t>
    </dgm:pt>
    <dgm:pt modelId="{A5C686B7-BE61-48A3-98ED-C8EB293E8EA2}" type="pres">
      <dgm:prSet presAssocID="{7B094E0F-5121-44A0-9CAF-4528D367E595}" presName="hierChild4" presStyleCnt="0"/>
      <dgm:spPr/>
    </dgm:pt>
    <dgm:pt modelId="{C27C34E2-D0BA-488D-B6B3-AE3333F55F24}" type="pres">
      <dgm:prSet presAssocID="{7B094E0F-5121-44A0-9CAF-4528D367E595}" presName="hierChild5" presStyleCnt="0"/>
      <dgm:spPr/>
    </dgm:pt>
    <dgm:pt modelId="{C61F3EC5-4762-4EDB-A2AA-E69AE3B7E814}" type="pres">
      <dgm:prSet presAssocID="{7E3D014C-2537-424C-9720-4C488CCC6A94}" presName="Name37" presStyleLbl="parChTrans1D2" presStyleIdx="1" presStyleCnt="4"/>
      <dgm:spPr/>
      <dgm:t>
        <a:bodyPr/>
        <a:lstStyle/>
        <a:p>
          <a:endParaRPr lang="ru-RU"/>
        </a:p>
      </dgm:t>
    </dgm:pt>
    <dgm:pt modelId="{2875E0DA-FDDC-4EA3-BA12-E760A43A966E}" type="pres">
      <dgm:prSet presAssocID="{C63D7B90-F6CE-480A-B2FE-E2E159ABA502}" presName="hierRoot2" presStyleCnt="0">
        <dgm:presLayoutVars>
          <dgm:hierBranch val="init"/>
        </dgm:presLayoutVars>
      </dgm:prSet>
      <dgm:spPr/>
    </dgm:pt>
    <dgm:pt modelId="{2AA34EE1-AE08-4C5A-9D35-894EA0DDEF86}" type="pres">
      <dgm:prSet presAssocID="{C63D7B90-F6CE-480A-B2FE-E2E159ABA502}" presName="rootComposite" presStyleCnt="0"/>
      <dgm:spPr/>
    </dgm:pt>
    <dgm:pt modelId="{CFBBAEDB-D717-466C-9423-0709CF7F06A9}" type="pres">
      <dgm:prSet presAssocID="{C63D7B90-F6CE-480A-B2FE-E2E159ABA502}" presName="rootText" presStyleLbl="node2" presStyleIdx="1" presStyleCnt="4">
        <dgm:presLayoutVars>
          <dgm:chPref val="3"/>
        </dgm:presLayoutVars>
      </dgm:prSet>
      <dgm:spPr/>
      <dgm:t>
        <a:bodyPr/>
        <a:lstStyle/>
        <a:p>
          <a:endParaRPr lang="ru-RU"/>
        </a:p>
      </dgm:t>
    </dgm:pt>
    <dgm:pt modelId="{7C83CB24-9C18-4F52-9458-412AF6FC7661}" type="pres">
      <dgm:prSet presAssocID="{C63D7B90-F6CE-480A-B2FE-E2E159ABA502}" presName="rootConnector" presStyleLbl="node2" presStyleIdx="1" presStyleCnt="4"/>
      <dgm:spPr/>
      <dgm:t>
        <a:bodyPr/>
        <a:lstStyle/>
        <a:p>
          <a:endParaRPr lang="ru-RU"/>
        </a:p>
      </dgm:t>
    </dgm:pt>
    <dgm:pt modelId="{686B616D-64D9-45A8-AEF3-7CA571465B5C}" type="pres">
      <dgm:prSet presAssocID="{C63D7B90-F6CE-480A-B2FE-E2E159ABA502}" presName="hierChild4" presStyleCnt="0"/>
      <dgm:spPr/>
    </dgm:pt>
    <dgm:pt modelId="{E5996FCC-3B50-4906-9E47-A15D976980E1}" type="pres">
      <dgm:prSet presAssocID="{C63D7B90-F6CE-480A-B2FE-E2E159ABA502}" presName="hierChild5" presStyleCnt="0"/>
      <dgm:spPr/>
    </dgm:pt>
    <dgm:pt modelId="{C4EE9B8D-0BC4-4804-8D41-0EDDBFD9A0AE}" type="pres">
      <dgm:prSet presAssocID="{31F36178-539A-43E2-B9DB-611B716E04EA}" presName="Name37" presStyleLbl="parChTrans1D2" presStyleIdx="2" presStyleCnt="4"/>
      <dgm:spPr/>
      <dgm:t>
        <a:bodyPr/>
        <a:lstStyle/>
        <a:p>
          <a:endParaRPr lang="ru-RU"/>
        </a:p>
      </dgm:t>
    </dgm:pt>
    <dgm:pt modelId="{F0B11F14-2F78-4FCC-A168-9D4D3AA33654}" type="pres">
      <dgm:prSet presAssocID="{FBF24561-39C2-4685-BFDE-22C8B662907C}" presName="hierRoot2" presStyleCnt="0">
        <dgm:presLayoutVars>
          <dgm:hierBranch val="init"/>
        </dgm:presLayoutVars>
      </dgm:prSet>
      <dgm:spPr/>
    </dgm:pt>
    <dgm:pt modelId="{3F646526-384D-49FC-B7C3-D003AD45D511}" type="pres">
      <dgm:prSet presAssocID="{FBF24561-39C2-4685-BFDE-22C8B662907C}" presName="rootComposite" presStyleCnt="0"/>
      <dgm:spPr/>
    </dgm:pt>
    <dgm:pt modelId="{7FF6BB6A-E8F6-4A4B-9506-920B15A5EB84}" type="pres">
      <dgm:prSet presAssocID="{FBF24561-39C2-4685-BFDE-22C8B662907C}" presName="rootText" presStyleLbl="node2" presStyleIdx="2" presStyleCnt="4">
        <dgm:presLayoutVars>
          <dgm:chPref val="3"/>
        </dgm:presLayoutVars>
      </dgm:prSet>
      <dgm:spPr/>
      <dgm:t>
        <a:bodyPr/>
        <a:lstStyle/>
        <a:p>
          <a:endParaRPr lang="ru-RU"/>
        </a:p>
      </dgm:t>
    </dgm:pt>
    <dgm:pt modelId="{3C2AE126-DF45-4871-B407-E141B62AB57C}" type="pres">
      <dgm:prSet presAssocID="{FBF24561-39C2-4685-BFDE-22C8B662907C}" presName="rootConnector" presStyleLbl="node2" presStyleIdx="2" presStyleCnt="4"/>
      <dgm:spPr/>
      <dgm:t>
        <a:bodyPr/>
        <a:lstStyle/>
        <a:p>
          <a:endParaRPr lang="ru-RU"/>
        </a:p>
      </dgm:t>
    </dgm:pt>
    <dgm:pt modelId="{41D9327D-A6E1-485C-805A-BA187D290141}" type="pres">
      <dgm:prSet presAssocID="{FBF24561-39C2-4685-BFDE-22C8B662907C}" presName="hierChild4" presStyleCnt="0"/>
      <dgm:spPr/>
    </dgm:pt>
    <dgm:pt modelId="{9122C5C9-E0BB-44CD-A160-77FFD028BBEF}" type="pres">
      <dgm:prSet presAssocID="{FBF24561-39C2-4685-BFDE-22C8B662907C}" presName="hierChild5" presStyleCnt="0"/>
      <dgm:spPr/>
    </dgm:pt>
    <dgm:pt modelId="{2C58FC76-9ADA-40AD-9A0A-CF5FBBD185D2}" type="pres">
      <dgm:prSet presAssocID="{A5CDB0BF-70E2-4694-90E4-E07CEED5C4E5}" presName="Name37" presStyleLbl="parChTrans1D2" presStyleIdx="3" presStyleCnt="4"/>
      <dgm:spPr/>
      <dgm:t>
        <a:bodyPr/>
        <a:lstStyle/>
        <a:p>
          <a:endParaRPr lang="ru-RU"/>
        </a:p>
      </dgm:t>
    </dgm:pt>
    <dgm:pt modelId="{1C5A3098-BA0E-40AF-882E-6EFB72920834}" type="pres">
      <dgm:prSet presAssocID="{476756AC-7BAD-4A42-BDA0-D45D98795F9D}" presName="hierRoot2" presStyleCnt="0">
        <dgm:presLayoutVars>
          <dgm:hierBranch val="init"/>
        </dgm:presLayoutVars>
      </dgm:prSet>
      <dgm:spPr/>
    </dgm:pt>
    <dgm:pt modelId="{5404E3A7-68D1-4530-AB1B-554D554FFDB9}" type="pres">
      <dgm:prSet presAssocID="{476756AC-7BAD-4A42-BDA0-D45D98795F9D}" presName="rootComposite" presStyleCnt="0"/>
      <dgm:spPr/>
    </dgm:pt>
    <dgm:pt modelId="{1E800650-5377-4EC8-AA69-6BA1FC0F2E31}" type="pres">
      <dgm:prSet presAssocID="{476756AC-7BAD-4A42-BDA0-D45D98795F9D}" presName="rootText" presStyleLbl="node2" presStyleIdx="3" presStyleCnt="4">
        <dgm:presLayoutVars>
          <dgm:chPref val="3"/>
        </dgm:presLayoutVars>
      </dgm:prSet>
      <dgm:spPr/>
      <dgm:t>
        <a:bodyPr/>
        <a:lstStyle/>
        <a:p>
          <a:endParaRPr lang="ru-RU"/>
        </a:p>
      </dgm:t>
    </dgm:pt>
    <dgm:pt modelId="{5FE72C6F-2ED0-423B-A7DD-4280F280A9D4}" type="pres">
      <dgm:prSet presAssocID="{476756AC-7BAD-4A42-BDA0-D45D98795F9D}" presName="rootConnector" presStyleLbl="node2" presStyleIdx="3" presStyleCnt="4"/>
      <dgm:spPr/>
      <dgm:t>
        <a:bodyPr/>
        <a:lstStyle/>
        <a:p>
          <a:endParaRPr lang="ru-RU"/>
        </a:p>
      </dgm:t>
    </dgm:pt>
    <dgm:pt modelId="{E09D1096-BFF5-4384-BD7F-3571A1693D93}" type="pres">
      <dgm:prSet presAssocID="{476756AC-7BAD-4A42-BDA0-D45D98795F9D}" presName="hierChild4" presStyleCnt="0"/>
      <dgm:spPr/>
    </dgm:pt>
    <dgm:pt modelId="{09AB8F09-64DD-43A9-B95A-DB20BD4C4022}" type="pres">
      <dgm:prSet presAssocID="{476756AC-7BAD-4A42-BDA0-D45D98795F9D}" presName="hierChild5" presStyleCnt="0"/>
      <dgm:spPr/>
    </dgm:pt>
    <dgm:pt modelId="{A5EB90E3-2151-4B36-A2E5-604C32453B5A}" type="pres">
      <dgm:prSet presAssocID="{314FDF0F-6523-40E7-8CB3-42D61816573E}" presName="hierChild3" presStyleCnt="0"/>
      <dgm:spPr/>
    </dgm:pt>
  </dgm:ptLst>
  <dgm:cxnLst>
    <dgm:cxn modelId="{0953D47E-E0F4-468C-83FB-88494213C629}" srcId="{3116D9D0-2655-4F22-8B5D-790F72715205}" destId="{314FDF0F-6523-40E7-8CB3-42D61816573E}" srcOrd="0" destOrd="0" parTransId="{B2ADBE23-C3F3-4D63-8318-A286B1DB5035}" sibTransId="{516C286A-404F-4DAF-9D92-632C99A122F7}"/>
    <dgm:cxn modelId="{89BE4D22-A26C-4834-8E0D-68B4B11D7896}" type="presOf" srcId="{476756AC-7BAD-4A42-BDA0-D45D98795F9D}" destId="{1E800650-5377-4EC8-AA69-6BA1FC0F2E31}" srcOrd="0" destOrd="0" presId="urn:microsoft.com/office/officeart/2005/8/layout/orgChart1"/>
    <dgm:cxn modelId="{04EE96C5-48FE-4AB8-8F35-CBB789B2467F}" type="presOf" srcId="{7B094E0F-5121-44A0-9CAF-4528D367E595}" destId="{11182D86-9DBC-42A6-A320-F3C58388B4BE}" srcOrd="1" destOrd="0" presId="urn:microsoft.com/office/officeart/2005/8/layout/orgChart1"/>
    <dgm:cxn modelId="{D8A74A6B-2BC2-4245-AEA9-1D98020ECF4E}" type="presOf" srcId="{074CAA6F-F337-4E5F-9D19-234505F1A008}" destId="{C12D1491-2A4F-4460-9F59-E781B096EA8F}" srcOrd="0" destOrd="0" presId="urn:microsoft.com/office/officeart/2005/8/layout/orgChart1"/>
    <dgm:cxn modelId="{782A312F-9CA2-455E-B31A-34062ADF1813}" srcId="{314FDF0F-6523-40E7-8CB3-42D61816573E}" destId="{476756AC-7BAD-4A42-BDA0-D45D98795F9D}" srcOrd="3" destOrd="0" parTransId="{A5CDB0BF-70E2-4694-90E4-E07CEED5C4E5}" sibTransId="{3903C4C5-A50D-4AB3-B8A8-03786C8C8F76}"/>
    <dgm:cxn modelId="{CFB131B3-E6EF-46A4-8600-45C10C88A974}" type="presOf" srcId="{FBF24561-39C2-4685-BFDE-22C8B662907C}" destId="{7FF6BB6A-E8F6-4A4B-9506-920B15A5EB84}" srcOrd="0" destOrd="0" presId="urn:microsoft.com/office/officeart/2005/8/layout/orgChart1"/>
    <dgm:cxn modelId="{F6C3DEC2-6548-4B12-B40C-C12C8B7093D0}" type="presOf" srcId="{A5CDB0BF-70E2-4694-90E4-E07CEED5C4E5}" destId="{2C58FC76-9ADA-40AD-9A0A-CF5FBBD185D2}" srcOrd="0" destOrd="0" presId="urn:microsoft.com/office/officeart/2005/8/layout/orgChart1"/>
    <dgm:cxn modelId="{AD870AC0-B53F-435A-A3C1-096A1CB64AD2}" type="presOf" srcId="{C63D7B90-F6CE-480A-B2FE-E2E159ABA502}" destId="{CFBBAEDB-D717-466C-9423-0709CF7F06A9}" srcOrd="0" destOrd="0" presId="urn:microsoft.com/office/officeart/2005/8/layout/orgChart1"/>
    <dgm:cxn modelId="{BC3204D9-766B-4D90-B981-7C8C70C4A9DD}" type="presOf" srcId="{31F36178-539A-43E2-B9DB-611B716E04EA}" destId="{C4EE9B8D-0BC4-4804-8D41-0EDDBFD9A0AE}" srcOrd="0" destOrd="0" presId="urn:microsoft.com/office/officeart/2005/8/layout/orgChart1"/>
    <dgm:cxn modelId="{3D84770A-2BA8-4C9D-B068-473C2862C119}" type="presOf" srcId="{C63D7B90-F6CE-480A-B2FE-E2E159ABA502}" destId="{7C83CB24-9C18-4F52-9458-412AF6FC7661}" srcOrd="1" destOrd="0" presId="urn:microsoft.com/office/officeart/2005/8/layout/orgChart1"/>
    <dgm:cxn modelId="{BA8365E6-CEEA-4AB0-8304-60D7B82AB2DA}" type="presOf" srcId="{314FDF0F-6523-40E7-8CB3-42D61816573E}" destId="{3F00F0C0-A0E4-475A-923C-8AAC8D203499}" srcOrd="0" destOrd="0" presId="urn:microsoft.com/office/officeart/2005/8/layout/orgChart1"/>
    <dgm:cxn modelId="{585093FF-BD60-493C-9CF8-EC4F38570F24}" srcId="{314FDF0F-6523-40E7-8CB3-42D61816573E}" destId="{C63D7B90-F6CE-480A-B2FE-E2E159ABA502}" srcOrd="1" destOrd="0" parTransId="{7E3D014C-2537-424C-9720-4C488CCC6A94}" sibTransId="{22D10E09-C64E-4F82-AB88-DD08986590E3}"/>
    <dgm:cxn modelId="{130D5732-2127-417A-AB8A-E32F9ED7EC01}" type="presOf" srcId="{7B094E0F-5121-44A0-9CAF-4528D367E595}" destId="{4FC4CBF1-1DF2-4FB8-A65D-33C789EC9F86}" srcOrd="0" destOrd="0" presId="urn:microsoft.com/office/officeart/2005/8/layout/orgChart1"/>
    <dgm:cxn modelId="{B613D7F4-6836-4593-B16E-53C855A7CB0B}" type="presOf" srcId="{FBF24561-39C2-4685-BFDE-22C8B662907C}" destId="{3C2AE126-DF45-4871-B407-E141B62AB57C}" srcOrd="1" destOrd="0" presId="urn:microsoft.com/office/officeart/2005/8/layout/orgChart1"/>
    <dgm:cxn modelId="{1E2DD7B6-670A-483A-B9C6-B40AB408FE64}" type="presOf" srcId="{476756AC-7BAD-4A42-BDA0-D45D98795F9D}" destId="{5FE72C6F-2ED0-423B-A7DD-4280F280A9D4}" srcOrd="1" destOrd="0" presId="urn:microsoft.com/office/officeart/2005/8/layout/orgChart1"/>
    <dgm:cxn modelId="{63B7F4DC-DBC3-426D-B20C-DA294C859987}" type="presOf" srcId="{314FDF0F-6523-40E7-8CB3-42D61816573E}" destId="{7C67EF5D-4828-427A-B16E-784B6DB3A0AB}" srcOrd="1" destOrd="0" presId="urn:microsoft.com/office/officeart/2005/8/layout/orgChart1"/>
    <dgm:cxn modelId="{1768BB2F-AEDD-4918-A6C8-262CCC8D076E}" srcId="{314FDF0F-6523-40E7-8CB3-42D61816573E}" destId="{7B094E0F-5121-44A0-9CAF-4528D367E595}" srcOrd="0" destOrd="0" parTransId="{074CAA6F-F337-4E5F-9D19-234505F1A008}" sibTransId="{A699771C-65AC-4742-984C-8576FA13D5CC}"/>
    <dgm:cxn modelId="{60BEC53F-1C85-4AEA-9FFB-8D0AE447ECC8}" type="presOf" srcId="{3116D9D0-2655-4F22-8B5D-790F72715205}" destId="{B169B2EE-8043-4511-8414-66F74F1DD868}" srcOrd="0" destOrd="0" presId="urn:microsoft.com/office/officeart/2005/8/layout/orgChart1"/>
    <dgm:cxn modelId="{3140CCA8-C6F6-48F2-870F-6BFF7575DC75}" srcId="{314FDF0F-6523-40E7-8CB3-42D61816573E}" destId="{FBF24561-39C2-4685-BFDE-22C8B662907C}" srcOrd="2" destOrd="0" parTransId="{31F36178-539A-43E2-B9DB-611B716E04EA}" sibTransId="{9D276E99-196E-4393-9365-1F3CA863D5F4}"/>
    <dgm:cxn modelId="{7D06BEA2-6B29-4CFB-BF1D-5AFA0A572A66}" type="presOf" srcId="{7E3D014C-2537-424C-9720-4C488CCC6A94}" destId="{C61F3EC5-4762-4EDB-A2AA-E69AE3B7E814}" srcOrd="0" destOrd="0" presId="urn:microsoft.com/office/officeart/2005/8/layout/orgChart1"/>
    <dgm:cxn modelId="{71D269F6-583F-49AE-99FC-95C71E72B81F}" type="presParOf" srcId="{B169B2EE-8043-4511-8414-66F74F1DD868}" destId="{6B5AE8E4-86DF-4E06-B199-F1EF4133008A}" srcOrd="0" destOrd="0" presId="urn:microsoft.com/office/officeart/2005/8/layout/orgChart1"/>
    <dgm:cxn modelId="{C435F1A8-82F2-43CF-8938-5046DEA6BC70}" type="presParOf" srcId="{6B5AE8E4-86DF-4E06-B199-F1EF4133008A}" destId="{CB6F7EB3-F298-41B4-BE11-452C88BC44CC}" srcOrd="0" destOrd="0" presId="urn:microsoft.com/office/officeart/2005/8/layout/orgChart1"/>
    <dgm:cxn modelId="{2352169F-FD12-4878-8438-E1E8CC39A4E0}" type="presParOf" srcId="{CB6F7EB3-F298-41B4-BE11-452C88BC44CC}" destId="{3F00F0C0-A0E4-475A-923C-8AAC8D203499}" srcOrd="0" destOrd="0" presId="urn:microsoft.com/office/officeart/2005/8/layout/orgChart1"/>
    <dgm:cxn modelId="{40C62BFC-AB94-4C41-8D85-85E290FC4BCA}" type="presParOf" srcId="{CB6F7EB3-F298-41B4-BE11-452C88BC44CC}" destId="{7C67EF5D-4828-427A-B16E-784B6DB3A0AB}" srcOrd="1" destOrd="0" presId="urn:microsoft.com/office/officeart/2005/8/layout/orgChart1"/>
    <dgm:cxn modelId="{5E992D35-D4D5-4350-A5EA-441F1BBA3DFA}" type="presParOf" srcId="{6B5AE8E4-86DF-4E06-B199-F1EF4133008A}" destId="{7326F682-449C-4E25-A3F0-2DACF5DAFF2D}" srcOrd="1" destOrd="0" presId="urn:microsoft.com/office/officeart/2005/8/layout/orgChart1"/>
    <dgm:cxn modelId="{51C24BAC-178A-41FA-BA2E-4A5873BC88C7}" type="presParOf" srcId="{7326F682-449C-4E25-A3F0-2DACF5DAFF2D}" destId="{C12D1491-2A4F-4460-9F59-E781B096EA8F}" srcOrd="0" destOrd="0" presId="urn:microsoft.com/office/officeart/2005/8/layout/orgChart1"/>
    <dgm:cxn modelId="{8958B6BD-F149-4B5C-B0C0-A90A4111AFB0}" type="presParOf" srcId="{7326F682-449C-4E25-A3F0-2DACF5DAFF2D}" destId="{7469365A-BF4D-41C3-89EE-837FD9379129}" srcOrd="1" destOrd="0" presId="urn:microsoft.com/office/officeart/2005/8/layout/orgChart1"/>
    <dgm:cxn modelId="{1ABC5D49-E161-465F-A7AC-1AE935EA12DD}" type="presParOf" srcId="{7469365A-BF4D-41C3-89EE-837FD9379129}" destId="{E16C2C5F-899B-40E5-8B29-3B3386AEFBA7}" srcOrd="0" destOrd="0" presId="urn:microsoft.com/office/officeart/2005/8/layout/orgChart1"/>
    <dgm:cxn modelId="{CAE5B61E-E5D7-4927-A199-07C246F6CABF}" type="presParOf" srcId="{E16C2C5F-899B-40E5-8B29-3B3386AEFBA7}" destId="{4FC4CBF1-1DF2-4FB8-A65D-33C789EC9F86}" srcOrd="0" destOrd="0" presId="urn:microsoft.com/office/officeart/2005/8/layout/orgChart1"/>
    <dgm:cxn modelId="{9803A145-78EC-44E1-B1F9-CE71A7C237EC}" type="presParOf" srcId="{E16C2C5F-899B-40E5-8B29-3B3386AEFBA7}" destId="{11182D86-9DBC-42A6-A320-F3C58388B4BE}" srcOrd="1" destOrd="0" presId="urn:microsoft.com/office/officeart/2005/8/layout/orgChart1"/>
    <dgm:cxn modelId="{1125D099-D349-48A5-8143-FBEC9676AF03}" type="presParOf" srcId="{7469365A-BF4D-41C3-89EE-837FD9379129}" destId="{A5C686B7-BE61-48A3-98ED-C8EB293E8EA2}" srcOrd="1" destOrd="0" presId="urn:microsoft.com/office/officeart/2005/8/layout/orgChart1"/>
    <dgm:cxn modelId="{9A0098B3-D917-4E46-A4DB-25ADABCDA7DB}" type="presParOf" srcId="{7469365A-BF4D-41C3-89EE-837FD9379129}" destId="{C27C34E2-D0BA-488D-B6B3-AE3333F55F24}" srcOrd="2" destOrd="0" presId="urn:microsoft.com/office/officeart/2005/8/layout/orgChart1"/>
    <dgm:cxn modelId="{A46DD42F-73D8-4EDE-A099-1F331E433F7A}" type="presParOf" srcId="{7326F682-449C-4E25-A3F0-2DACF5DAFF2D}" destId="{C61F3EC5-4762-4EDB-A2AA-E69AE3B7E814}" srcOrd="2" destOrd="0" presId="urn:microsoft.com/office/officeart/2005/8/layout/orgChart1"/>
    <dgm:cxn modelId="{9625F3D1-B244-4B99-AD7C-35EA27E42031}" type="presParOf" srcId="{7326F682-449C-4E25-A3F0-2DACF5DAFF2D}" destId="{2875E0DA-FDDC-4EA3-BA12-E760A43A966E}" srcOrd="3" destOrd="0" presId="urn:microsoft.com/office/officeart/2005/8/layout/orgChart1"/>
    <dgm:cxn modelId="{160C72AA-9E48-4D7D-BC52-57F2F285C236}" type="presParOf" srcId="{2875E0DA-FDDC-4EA3-BA12-E760A43A966E}" destId="{2AA34EE1-AE08-4C5A-9D35-894EA0DDEF86}" srcOrd="0" destOrd="0" presId="urn:microsoft.com/office/officeart/2005/8/layout/orgChart1"/>
    <dgm:cxn modelId="{60974E49-3E31-4D9F-AE89-BB7320341597}" type="presParOf" srcId="{2AA34EE1-AE08-4C5A-9D35-894EA0DDEF86}" destId="{CFBBAEDB-D717-466C-9423-0709CF7F06A9}" srcOrd="0" destOrd="0" presId="urn:microsoft.com/office/officeart/2005/8/layout/orgChart1"/>
    <dgm:cxn modelId="{C4AD19CD-46B5-492E-938E-6A83707A58FB}" type="presParOf" srcId="{2AA34EE1-AE08-4C5A-9D35-894EA0DDEF86}" destId="{7C83CB24-9C18-4F52-9458-412AF6FC7661}" srcOrd="1" destOrd="0" presId="urn:microsoft.com/office/officeart/2005/8/layout/orgChart1"/>
    <dgm:cxn modelId="{369DB578-AB22-4180-B33C-18C92B80DB75}" type="presParOf" srcId="{2875E0DA-FDDC-4EA3-BA12-E760A43A966E}" destId="{686B616D-64D9-45A8-AEF3-7CA571465B5C}" srcOrd="1" destOrd="0" presId="urn:microsoft.com/office/officeart/2005/8/layout/orgChart1"/>
    <dgm:cxn modelId="{C9E47A20-483E-4F4E-89EC-E3BFA05E3BA7}" type="presParOf" srcId="{2875E0DA-FDDC-4EA3-BA12-E760A43A966E}" destId="{E5996FCC-3B50-4906-9E47-A15D976980E1}" srcOrd="2" destOrd="0" presId="urn:microsoft.com/office/officeart/2005/8/layout/orgChart1"/>
    <dgm:cxn modelId="{FE56C720-7451-434E-926C-8C9ADF1535C4}" type="presParOf" srcId="{7326F682-449C-4E25-A3F0-2DACF5DAFF2D}" destId="{C4EE9B8D-0BC4-4804-8D41-0EDDBFD9A0AE}" srcOrd="4" destOrd="0" presId="urn:microsoft.com/office/officeart/2005/8/layout/orgChart1"/>
    <dgm:cxn modelId="{3313F463-78EF-473B-B08C-6754BCED3A74}" type="presParOf" srcId="{7326F682-449C-4E25-A3F0-2DACF5DAFF2D}" destId="{F0B11F14-2F78-4FCC-A168-9D4D3AA33654}" srcOrd="5" destOrd="0" presId="urn:microsoft.com/office/officeart/2005/8/layout/orgChart1"/>
    <dgm:cxn modelId="{094F2948-AFE1-4088-9C38-C731B00A878D}" type="presParOf" srcId="{F0B11F14-2F78-4FCC-A168-9D4D3AA33654}" destId="{3F646526-384D-49FC-B7C3-D003AD45D511}" srcOrd="0" destOrd="0" presId="urn:microsoft.com/office/officeart/2005/8/layout/orgChart1"/>
    <dgm:cxn modelId="{931C0737-7CE0-4019-B097-ECA9C459C5D2}" type="presParOf" srcId="{3F646526-384D-49FC-B7C3-D003AD45D511}" destId="{7FF6BB6A-E8F6-4A4B-9506-920B15A5EB84}" srcOrd="0" destOrd="0" presId="urn:microsoft.com/office/officeart/2005/8/layout/orgChart1"/>
    <dgm:cxn modelId="{F1E2FEAE-6BE8-4FD2-9A49-DA4389682D4C}" type="presParOf" srcId="{3F646526-384D-49FC-B7C3-D003AD45D511}" destId="{3C2AE126-DF45-4871-B407-E141B62AB57C}" srcOrd="1" destOrd="0" presId="urn:microsoft.com/office/officeart/2005/8/layout/orgChart1"/>
    <dgm:cxn modelId="{5D9264CF-C929-4AF2-AA0D-1CDF48666AFD}" type="presParOf" srcId="{F0B11F14-2F78-4FCC-A168-9D4D3AA33654}" destId="{41D9327D-A6E1-485C-805A-BA187D290141}" srcOrd="1" destOrd="0" presId="urn:microsoft.com/office/officeart/2005/8/layout/orgChart1"/>
    <dgm:cxn modelId="{D80DF6D3-459D-4091-952B-A1E86AFD2D95}" type="presParOf" srcId="{F0B11F14-2F78-4FCC-A168-9D4D3AA33654}" destId="{9122C5C9-E0BB-44CD-A160-77FFD028BBEF}" srcOrd="2" destOrd="0" presId="urn:microsoft.com/office/officeart/2005/8/layout/orgChart1"/>
    <dgm:cxn modelId="{58E063FF-48CD-4326-96F7-F7E830677186}" type="presParOf" srcId="{7326F682-449C-4E25-A3F0-2DACF5DAFF2D}" destId="{2C58FC76-9ADA-40AD-9A0A-CF5FBBD185D2}" srcOrd="6" destOrd="0" presId="urn:microsoft.com/office/officeart/2005/8/layout/orgChart1"/>
    <dgm:cxn modelId="{915A968F-047A-4B61-865D-C46F2C099094}" type="presParOf" srcId="{7326F682-449C-4E25-A3F0-2DACF5DAFF2D}" destId="{1C5A3098-BA0E-40AF-882E-6EFB72920834}" srcOrd="7" destOrd="0" presId="urn:microsoft.com/office/officeart/2005/8/layout/orgChart1"/>
    <dgm:cxn modelId="{0E488C72-12C4-4F1B-84BB-A849C70644D3}" type="presParOf" srcId="{1C5A3098-BA0E-40AF-882E-6EFB72920834}" destId="{5404E3A7-68D1-4530-AB1B-554D554FFDB9}" srcOrd="0" destOrd="0" presId="urn:microsoft.com/office/officeart/2005/8/layout/orgChart1"/>
    <dgm:cxn modelId="{35B92CE1-8136-414B-B005-ACB3D0977A6A}" type="presParOf" srcId="{5404E3A7-68D1-4530-AB1B-554D554FFDB9}" destId="{1E800650-5377-4EC8-AA69-6BA1FC0F2E31}" srcOrd="0" destOrd="0" presId="urn:microsoft.com/office/officeart/2005/8/layout/orgChart1"/>
    <dgm:cxn modelId="{2D53C83A-5BE6-437D-98CB-9E1DEF25E478}" type="presParOf" srcId="{5404E3A7-68D1-4530-AB1B-554D554FFDB9}" destId="{5FE72C6F-2ED0-423B-A7DD-4280F280A9D4}" srcOrd="1" destOrd="0" presId="urn:microsoft.com/office/officeart/2005/8/layout/orgChart1"/>
    <dgm:cxn modelId="{E075B5D8-C353-4E48-937C-70E6CFB3EB56}" type="presParOf" srcId="{1C5A3098-BA0E-40AF-882E-6EFB72920834}" destId="{E09D1096-BFF5-4384-BD7F-3571A1693D93}" srcOrd="1" destOrd="0" presId="urn:microsoft.com/office/officeart/2005/8/layout/orgChart1"/>
    <dgm:cxn modelId="{65538C1B-8CAA-4CED-8102-1BD2A08AAEA4}" type="presParOf" srcId="{1C5A3098-BA0E-40AF-882E-6EFB72920834}" destId="{09AB8F09-64DD-43A9-B95A-DB20BD4C4022}" srcOrd="2" destOrd="0" presId="urn:microsoft.com/office/officeart/2005/8/layout/orgChart1"/>
    <dgm:cxn modelId="{CE03AABC-FBD0-47C3-BB83-7DCCC19BD592}" type="presParOf" srcId="{6B5AE8E4-86DF-4E06-B199-F1EF4133008A}" destId="{A5EB90E3-2151-4B36-A2E5-604C32453B5A}"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13.09.2020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202918"/>
            <a:ext cx="7488832"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kk-KZ" sz="2800" b="1" i="1" dirty="0" smtClean="0">
                <a:latin typeface="Times New Roman" panose="02020603050405020304" pitchFamily="18" charset="0"/>
                <a:cs typeface="Times New Roman" panose="02020603050405020304" pitchFamily="18" charset="0"/>
              </a:rPr>
              <a:t>Биологиялық ырғақтардың болжамдары мен диагноз қоюдың маңызы. Хронотерапия, хрономедицина, хроногеронтология, хронодиагностика, хронофармакология және хронорезистенттілік. </a:t>
            </a:r>
            <a:endParaRPr lang="ru-RU" sz="28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63688" y="294652"/>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pic>
        <p:nvPicPr>
          <p:cNvPr id="6" name="Picture 4" descr="http://upload.wikimedia.org/wikipedia/ru/0/00/Logotip_KazNU.gif"/>
          <p:cNvPicPr>
            <a:picLocks noChangeAspect="1" noChangeArrowheads="1"/>
          </p:cNvPicPr>
          <p:nvPr/>
        </p:nvPicPr>
        <p:blipFill>
          <a:blip r:embed="rId2" cstate="print"/>
          <a:srcRect/>
          <a:stretch>
            <a:fillRect/>
          </a:stretch>
        </p:blipFill>
        <p:spPr bwMode="auto">
          <a:xfrm>
            <a:off x="0" y="4581957"/>
            <a:ext cx="2257922" cy="2276043"/>
          </a:xfrm>
          <a:prstGeom prst="ellipse">
            <a:avLst/>
          </a:prstGeom>
          <a:ln>
            <a:noFill/>
          </a:ln>
          <a:effectLst>
            <a:softEdge rad="112500"/>
          </a:effectLst>
        </p:spPr>
      </p:pic>
      <p:pic>
        <p:nvPicPr>
          <p:cNvPr id="7" name="Picture 4" descr="https://pp.vk.me/c622322/v622322409/31764/LnY0NcN7JtU.jpg"/>
          <p:cNvPicPr>
            <a:picLocks noChangeAspect="1" noChangeArrowheads="1"/>
          </p:cNvPicPr>
          <p:nvPr/>
        </p:nvPicPr>
        <p:blipFill>
          <a:blip r:embed="rId3" cstate="print"/>
          <a:srcRect/>
          <a:stretch>
            <a:fillRect/>
          </a:stretch>
        </p:blipFill>
        <p:spPr bwMode="auto">
          <a:xfrm>
            <a:off x="2275505" y="4641534"/>
            <a:ext cx="2212145" cy="2276043"/>
          </a:xfrm>
          <a:prstGeom prst="ellipse">
            <a:avLst/>
          </a:prstGeom>
          <a:ln>
            <a:noFill/>
          </a:ln>
          <a:effectLst>
            <a:softEdge rad="112500"/>
          </a:effectLst>
        </p:spPr>
      </p:pic>
      <p:sp>
        <p:nvSpPr>
          <p:cNvPr id="9" name="TextBox 8"/>
          <p:cNvSpPr txBox="1"/>
          <p:nvPr/>
        </p:nvSpPr>
        <p:spPr>
          <a:xfrm>
            <a:off x="3407530" y="1670052"/>
            <a:ext cx="2160240" cy="461665"/>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Дәріс-8</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5986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00166" y="214290"/>
            <a:ext cx="603793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cap="none" spc="0" dirty="0" smtClean="0">
                <a:ln/>
                <a:solidFill>
                  <a:schemeClr val="accent3"/>
                </a:solidFill>
                <a:effectLst/>
                <a:latin typeface="Times New Roman" pitchFamily="18" charset="0"/>
                <a:cs typeface="Times New Roman" pitchFamily="18" charset="0"/>
              </a:rPr>
              <a:t>ХРОНОТЕРАПИЯ</a:t>
            </a:r>
            <a:endParaRPr lang="ru-RU" sz="5400" b="1" cap="none" spc="0" dirty="0">
              <a:ln/>
              <a:solidFill>
                <a:schemeClr val="accent3"/>
              </a:solidFill>
              <a:effectLst/>
              <a:latin typeface="Times New Roman" pitchFamily="18" charset="0"/>
              <a:cs typeface="Times New Roman" pitchFamily="18" charset="0"/>
            </a:endParaRPr>
          </a:p>
        </p:txBody>
      </p:sp>
      <p:sp>
        <p:nvSpPr>
          <p:cNvPr id="7" name="Выноска со стрелкой вправо 6"/>
          <p:cNvSpPr/>
          <p:nvPr/>
        </p:nvSpPr>
        <p:spPr>
          <a:xfrm>
            <a:off x="285720" y="1357298"/>
            <a:ext cx="4286280" cy="3500462"/>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fontAlgn="auto">
              <a:spcAft>
                <a:spcPts val="0"/>
              </a:spcAft>
              <a:buFont typeface="Wingdings 2"/>
              <a:buNone/>
              <a:defRPr/>
            </a:pPr>
            <a:r>
              <a:rPr lang="kk-KZ" dirty="0" smtClean="0">
                <a:latin typeface="Times New Roman" pitchFamily="18" charset="0"/>
                <a:cs typeface="Times New Roman" pitchFamily="18" charset="0"/>
              </a:rPr>
              <a:t>Адам организмінің биологиялық ырғақтарын емдік мақсатта қолдану.  Биологиялық ырғақтардың өзгерісі кез келген аурудың дамуының алғышарты болып табылады және бұл бұзылыстарды коррекциялау хронотерапияның негізгі міндеті болып табылады. </a:t>
            </a:r>
            <a:endParaRPr lang="ru-RU" dirty="0" smtClean="0">
              <a:latin typeface="Times New Roman" pitchFamily="18" charset="0"/>
              <a:cs typeface="Times New Roman" pitchFamily="18" charset="0"/>
            </a:endParaRPr>
          </a:p>
        </p:txBody>
      </p:sp>
      <p:pic>
        <p:nvPicPr>
          <p:cNvPr id="22530"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4071934" y="1500174"/>
            <a:ext cx="5072066" cy="3228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3884878"/>
            <a:ext cx="4286280" cy="29731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80000"/>
              </a:lnSpc>
            </a:pPr>
            <a:r>
              <a:rPr lang="kk-KZ" dirty="0" smtClean="0">
                <a:latin typeface="Times New Roman" pitchFamily="18" charset="0"/>
                <a:cs typeface="Times New Roman" pitchFamily="18" charset="0"/>
              </a:rPr>
              <a:t>Барлық ішкі процесстер тәулік барысында белсенділіктің нақты тәртібімен жүреді. Мысалы, күндізгі уақытта организм энергияны шығындауға бейім, ал түнгі уақытта оны аккумуляциялап, қалдық заттардан организмді тазартуға бейім болады. Түнгі уақыттағы белсенділік организмнің қалдыққа толуына әкеледі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организм зиянды заттардан арылып үлгермейді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нәтижесі, барлық органдар мен жүйелердің жылдам тозуы. </a:t>
            </a:r>
            <a:endParaRPr lang="ru-RU" dirty="0" smtClean="0">
              <a:latin typeface="Times New Roman" pitchFamily="18" charset="0"/>
              <a:cs typeface="Times New Roman" pitchFamily="18" charset="0"/>
            </a:endParaRPr>
          </a:p>
          <a:p>
            <a:pPr algn="just">
              <a:lnSpc>
                <a:spcPct val="80000"/>
              </a:lnSpc>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Прямоугольник 2"/>
          <p:cNvSpPr/>
          <p:nvPr/>
        </p:nvSpPr>
        <p:spPr>
          <a:xfrm>
            <a:off x="214282" y="214290"/>
            <a:ext cx="4572000" cy="378565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80000"/>
              </a:lnSpc>
            </a:pPr>
            <a:r>
              <a:rPr lang="kk-KZ" sz="2000" dirty="0" smtClean="0">
                <a:latin typeface="Times New Roman" pitchFamily="18" charset="0"/>
                <a:cs typeface="Times New Roman" pitchFamily="18" charset="0"/>
              </a:rPr>
              <a:t>Адам табиғаттың бір бөлігі болып табылады және оның ішкі биологиялық ырғақтары қоршаған ортаның ырғақтарымен тығыз байланыста болады. Жыл мезгілдері, күн мен түннің және т.б. ауысуы организмге әсер етеді. Өкінішке орай, бұл заманауи қала өміріне тән нәрсе, адамдар табиғи уақытты ырғақтармен дисгармонияда өмір сүреді. Әрине, біздің организмде бейімделу потенциалы үлкен, бірақ жұмыс пен демалыстың дұрыс ырғағына деген ұсыныстарды елемеу, оны  асқындырып, нәтижесінде әртүрлі ауруларға алып келеді. </a:t>
            </a:r>
            <a:endParaRPr lang="ru-RU" sz="2000" dirty="0" smtClean="0">
              <a:latin typeface="Times New Roman" pitchFamily="18" charset="0"/>
              <a:cs typeface="Times New Roman" pitchFamily="18" charset="0"/>
            </a:endParaRPr>
          </a:p>
        </p:txBody>
      </p:sp>
      <p:sp>
        <p:nvSpPr>
          <p:cNvPr id="21506" name="AutoShape 2" descr="ÐÐ°ÑÑÐ¸Ð½ÐºÐ¸ Ð¿Ð¾ Ð·Ð°Ð¿ÑÐ¾ÑÑ Ð±Ð¸Ð¾ÑÐ¸Ñ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7" name="Picture 3" descr="C:\Users\Hp\Desktop\content_bioritmy3_1.jpg"/>
          <p:cNvPicPr>
            <a:picLocks noChangeAspect="1" noChangeArrowheads="1"/>
          </p:cNvPicPr>
          <p:nvPr/>
        </p:nvPicPr>
        <p:blipFill>
          <a:blip r:embed="rId2"/>
          <a:srcRect/>
          <a:stretch>
            <a:fillRect/>
          </a:stretch>
        </p:blipFill>
        <p:spPr bwMode="auto">
          <a:xfrm>
            <a:off x="4929190" y="214290"/>
            <a:ext cx="4000528" cy="3500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Стрелка вправо 5"/>
          <p:cNvSpPr/>
          <p:nvPr/>
        </p:nvSpPr>
        <p:spPr>
          <a:xfrm>
            <a:off x="2285984" y="4071942"/>
            <a:ext cx="2143140" cy="10001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838200"/>
            <a:ext cx="8715436" cy="5734072"/>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80000"/>
              </a:lnSpc>
              <a:spcBef>
                <a:spcPct val="20000"/>
              </a:spcBef>
              <a:spcAft>
                <a:spcPts val="0"/>
              </a:spcAft>
              <a:buClr>
                <a:schemeClr val="accent1"/>
              </a:buClr>
              <a:buSzPct val="100000"/>
              <a:buFont typeface="Symbol" pitchFamily="18" charset="2"/>
              <a:buChar char=""/>
              <a:tabLst/>
              <a:defRPr/>
            </a:pPr>
            <a:r>
              <a:rPr kumimoji="0" lang="kk-KZ" sz="2400" b="0" i="1" u="none" strike="noStrike" kern="1200" cap="none" spc="0" normalizeH="0" baseline="0" noProof="0" dirty="0" smtClean="0">
                <a:ln>
                  <a:noFill/>
                </a:ln>
                <a:effectLst/>
                <a:uLnTx/>
                <a:uFillTx/>
                <a:latin typeface="Times New Roman" pitchFamily="18" charset="0"/>
                <a:cs typeface="Times New Roman" pitchFamily="18" charset="0"/>
              </a:rPr>
              <a:t>Дәстүрлі қытай</a:t>
            </a:r>
            <a:r>
              <a:rPr kumimoji="0" lang="kk-KZ" sz="2400" b="0" i="1" u="none" strike="noStrike" kern="1200" cap="none" spc="0" normalizeH="0" noProof="0" dirty="0" smtClean="0">
                <a:ln>
                  <a:noFill/>
                </a:ln>
                <a:effectLst/>
                <a:uLnTx/>
                <a:uFillTx/>
                <a:latin typeface="Times New Roman" pitchFamily="18" charset="0"/>
                <a:cs typeface="Times New Roman" pitchFamily="18" charset="0"/>
              </a:rPr>
              <a:t> медицинасы науқасқа емдеуді тағайындағанда уақыттық ырғақ факторларына баса назар аударады. Шығыс дәрігерлері жыл мезгіліне байланысты әр ішкі орган өзінің активтілік пен пассивтілік фазасына ие деп есептейді. Мүшенің активті энергетикалық жүйесі нің жағдайы ашық болған жағдайда, аурулардың өршу мүмкіндігі жоғары болады. Пассивтілік кезінде жүйе жабық және өршу мүмкіндігі шамалы болады. Жыл мезгіліне тән фазаға байланысты емдеу, профилактика немесе демалыс жолымен әсер етудің белгілі бір типі таңдалады. Мысалы, максимальды активтілік кезінде  тұрақтылыққа қол жеткізу үшін емдеу жолымен әсер ету ұсынылады. Жүйе төменгі белсенділік фазасына өткен кезде, емдеуден бас тартып, оң нәтижені бекіту үшін, профилактикалық процедураларға назар аудару ұсынылады. Цикл демалыспен аяқталады, бұл кезде оның энергетикалық жабық болуына байланысты, мүшеге әсер жойылады. </a:t>
            </a:r>
            <a:endParaRPr kumimoji="0" lang="ru-RU" sz="2400" b="0" i="1" u="none" strike="noStrike" kern="1200" cap="none" spc="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14282" y="285728"/>
            <a:ext cx="8715436" cy="26432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solidFill>
                <a:schemeClr val="tx1"/>
              </a:solidFill>
              <a:latin typeface="Times New Roman" pitchFamily="18" charset="0"/>
              <a:cs typeface="Times New Roman" pitchFamily="18" charset="0"/>
            </a:endParaRPr>
          </a:p>
          <a:p>
            <a:pPr algn="ctr"/>
            <a:r>
              <a:rPr lang="ru-RU" dirty="0" err="1" smtClean="0">
                <a:solidFill>
                  <a:schemeClr val="tx1"/>
                </a:solidFill>
                <a:latin typeface="Times New Roman" pitchFamily="18" charset="0"/>
                <a:cs typeface="Times New Roman" pitchFamily="18" charset="0"/>
              </a:rPr>
              <a:t>Хронотерапия</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әлі өте жас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ғылым болып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табылады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дегенмен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зерттеушілердің белсенді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жұмыстары бұл салада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қызықты ашылымдар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қатарын жасауға мүмкіндік берді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Мысалы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әр адамның организмінде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өзіндік индивидуальды</a:t>
            </a:r>
            <a:r>
              <a:rPr lang="ru-RU" dirty="0" smtClean="0">
                <a:solidFill>
                  <a:schemeClr val="tx1"/>
                </a:solidFill>
                <a:latin typeface="Times New Roman" pitchFamily="18" charset="0"/>
                <a:cs typeface="Times New Roman" pitchFamily="18" charset="0"/>
              </a:rPr>
              <a:t> минут </a:t>
            </a:r>
            <a:r>
              <a:rPr lang="ru-RU" dirty="0" err="1" smtClean="0">
                <a:solidFill>
                  <a:schemeClr val="tx1"/>
                </a:solidFill>
                <a:latin typeface="Times New Roman" pitchFamily="18" charset="0"/>
                <a:cs typeface="Times New Roman" pitchFamily="18" charset="0"/>
              </a:rPr>
              <a:t>болатыны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дәлелденді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Денісау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адамда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a:t>
            </a:r>
            <a:r>
              <a:rPr lang="ru-RU" dirty="0" smtClean="0">
                <a:solidFill>
                  <a:schemeClr val="tx1"/>
                </a:solidFill>
                <a:latin typeface="Times New Roman" pitchFamily="18" charset="0"/>
                <a:cs typeface="Times New Roman" pitchFamily="18" charset="0"/>
              </a:rPr>
              <a:t>  60 </a:t>
            </a:r>
            <a:r>
              <a:rPr lang="ru-RU" dirty="0" err="1" smtClean="0">
                <a:solidFill>
                  <a:schemeClr val="tx1"/>
                </a:solidFill>
                <a:latin typeface="Times New Roman" pitchFamily="18" charset="0"/>
                <a:cs typeface="Times New Roman" pitchFamily="18" charset="0"/>
              </a:rPr>
              <a:t>секундқа тең</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науқас адамда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ол</a:t>
            </a:r>
            <a:r>
              <a:rPr lang="ru-RU" dirty="0" smtClean="0">
                <a:solidFill>
                  <a:schemeClr val="tx1"/>
                </a:solidFill>
                <a:latin typeface="Times New Roman" pitchFamily="18" charset="0"/>
                <a:cs typeface="Times New Roman" pitchFamily="18" charset="0"/>
              </a:rPr>
              <a:t> 10–20 </a:t>
            </a:r>
            <a:r>
              <a:rPr lang="ru-RU" dirty="0" err="1" smtClean="0">
                <a:solidFill>
                  <a:schemeClr val="tx1"/>
                </a:solidFill>
                <a:latin typeface="Times New Roman" pitchFamily="18" charset="0"/>
                <a:cs typeface="Times New Roman" pitchFamily="18" charset="0"/>
              </a:rPr>
              <a:t>секундқа қысқарады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Бұл жағдайды өмірлік энергияның қысқаруымен, қалған өмір уақытының азаюымен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түсіндіруге болады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Осылайша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өлім аузында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жатқан адамдарда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жеке</a:t>
            </a:r>
            <a:r>
              <a:rPr lang="ru-RU" dirty="0" smtClean="0">
                <a:solidFill>
                  <a:schemeClr val="tx1"/>
                </a:solidFill>
                <a:latin typeface="Times New Roman" pitchFamily="18" charset="0"/>
                <a:cs typeface="Times New Roman" pitchFamily="18" charset="0"/>
              </a:rPr>
              <a:t> минуты </a:t>
            </a:r>
            <a:r>
              <a:rPr lang="ru-RU" dirty="0" err="1" smtClean="0">
                <a:solidFill>
                  <a:schemeClr val="tx1"/>
                </a:solidFill>
                <a:latin typeface="Times New Roman" pitchFamily="18" charset="0"/>
                <a:cs typeface="Times New Roman" pitchFamily="18" charset="0"/>
              </a:rPr>
              <a:t>бірнеше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секундқа тең болады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Жеке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уақыттың қысқару жағдайы дене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температурасының жоғарылауымен, тыныс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алу</a:t>
            </a:r>
            <a:r>
              <a:rPr lang="ru-RU" dirty="0" smtClean="0">
                <a:solidFill>
                  <a:schemeClr val="tx1"/>
                </a:solidFill>
                <a:latin typeface="Times New Roman" pitchFamily="18" charset="0"/>
                <a:cs typeface="Times New Roman" pitchFamily="18" charset="0"/>
              </a:rPr>
              <a:t> мен </a:t>
            </a:r>
            <a:r>
              <a:rPr lang="ru-RU" dirty="0" err="1" smtClean="0">
                <a:solidFill>
                  <a:schemeClr val="tx1"/>
                </a:solidFill>
                <a:latin typeface="Times New Roman" pitchFamily="18" charset="0"/>
                <a:cs typeface="Times New Roman" pitchFamily="18" charset="0"/>
              </a:rPr>
              <a:t>пульстің жиілеуімен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көрініс береді</a:t>
            </a:r>
            <a:r>
              <a:rPr lang="ru-RU" dirty="0" smtClean="0">
                <a:solidFill>
                  <a:schemeClr val="tx1"/>
                </a:solidFill>
                <a:latin typeface="Times New Roman" pitchFamily="18" charset="0"/>
                <a:cs typeface="Times New Roman" pitchFamily="18" charset="0"/>
              </a:rPr>
              <a:t>. </a:t>
            </a:r>
          </a:p>
        </p:txBody>
      </p:sp>
      <p:pic>
        <p:nvPicPr>
          <p:cNvPr id="19458"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3071802" y="3214686"/>
            <a:ext cx="3643338" cy="3500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609600"/>
            <a:ext cx="7772400" cy="54864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90000"/>
              </a:lnSpc>
              <a:spcBef>
                <a:spcPct val="20000"/>
              </a:spcBef>
              <a:spcAft>
                <a:spcPts val="0"/>
              </a:spcAft>
              <a:buClr>
                <a:schemeClr val="accent1"/>
              </a:buClr>
              <a:buSzPct val="100000"/>
              <a:buFont typeface="Symbol" pitchFamily="18" charset="2"/>
              <a:buChar char=""/>
              <a:tabLst/>
              <a:defRPr/>
            </a:pPr>
            <a:endParaRPr kumimoji="0" lang="ru-RU"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Прямоугольник с одним вырезанным углом 2"/>
          <p:cNvSpPr/>
          <p:nvPr/>
        </p:nvSpPr>
        <p:spPr>
          <a:xfrm>
            <a:off x="428596" y="500042"/>
            <a:ext cx="5929354" cy="3357586"/>
          </a:xfrm>
          <a:prstGeom prst="snip1Rect">
            <a:avLst/>
          </a:prstGeom>
        </p:spPr>
        <p:style>
          <a:lnRef idx="2">
            <a:schemeClr val="accent3"/>
          </a:lnRef>
          <a:fillRef idx="1">
            <a:schemeClr val="lt1"/>
          </a:fillRef>
          <a:effectRef idx="0">
            <a:schemeClr val="accent3"/>
          </a:effectRef>
          <a:fontRef idx="minor">
            <a:schemeClr val="dk1"/>
          </a:fontRef>
        </p:style>
        <p:txBody>
          <a:bodyPr rtlCol="0" anchor="ctr"/>
          <a:lstStyle/>
          <a:p>
            <a:pPr marL="274320" lvl="0" indent="-274320" algn="just">
              <a:lnSpc>
                <a:spcPct val="90000"/>
              </a:lnSpc>
              <a:spcBef>
                <a:spcPct val="20000"/>
              </a:spcBef>
              <a:buClr>
                <a:schemeClr val="accent1"/>
              </a:buClr>
              <a:buSzPct val="100000"/>
              <a:buFont typeface="Symbol" pitchFamily="18" charset="2"/>
              <a:buChar char=""/>
              <a:defRPr/>
            </a:pPr>
            <a:r>
              <a:rPr lang="kk-KZ" dirty="0" smtClean="0">
                <a:solidFill>
                  <a:schemeClr val="tx1"/>
                </a:solidFill>
                <a:latin typeface="Times New Roman" pitchFamily="18" charset="0"/>
                <a:cs typeface="Times New Roman" pitchFamily="18" charset="0"/>
              </a:rPr>
              <a:t> Теориялық зерттеулерімен қатар, хронотерапияда қазіргі таңда мәнді практикалық нәтижелері де бар. Бұл ғылым өзінің даму шегіне АҚШ, Германия, Англия және т.б. Елдерде жетті.  Соңғы жылдары ерекше серпілістер онкология, ревматология, хирургияда байқалады.  Хронотерапия өзінің үлкен әсерін әртүрлі созылмалы ауруларды емдеу кезінде көрсетеді, бұл кезде дәстүрлі дәрілік методикалар ауруды жеңуге қауқарсыз болады. </a:t>
            </a:r>
            <a:endParaRPr lang="ru-RU" dirty="0" smtClean="0">
              <a:solidFill>
                <a:schemeClr val="tx1"/>
              </a:solidFill>
              <a:latin typeface="Times New Roman" pitchFamily="18" charset="0"/>
              <a:cs typeface="Times New Roman" pitchFamily="18" charset="0"/>
            </a:endParaRPr>
          </a:p>
        </p:txBody>
      </p:sp>
      <p:sp>
        <p:nvSpPr>
          <p:cNvPr id="4" name="Прямоугольник с одним вырезанным углом 3"/>
          <p:cNvSpPr/>
          <p:nvPr/>
        </p:nvSpPr>
        <p:spPr>
          <a:xfrm>
            <a:off x="2857488" y="4143380"/>
            <a:ext cx="6000792" cy="2500330"/>
          </a:xfrm>
          <a:prstGeom prst="snip1Rect">
            <a:avLst/>
          </a:prstGeom>
        </p:spPr>
        <p:style>
          <a:lnRef idx="2">
            <a:schemeClr val="accent4"/>
          </a:lnRef>
          <a:fillRef idx="1">
            <a:schemeClr val="lt1"/>
          </a:fillRef>
          <a:effectRef idx="0">
            <a:schemeClr val="accent4"/>
          </a:effectRef>
          <a:fontRef idx="minor">
            <a:schemeClr val="dk1"/>
          </a:fontRef>
        </p:style>
        <p:txBody>
          <a:bodyPr rtlCol="0" anchor="ctr"/>
          <a:lstStyle/>
          <a:p>
            <a:pPr marL="274320" lvl="0" indent="-274320" algn="just">
              <a:lnSpc>
                <a:spcPct val="90000"/>
              </a:lnSpc>
              <a:spcBef>
                <a:spcPct val="20000"/>
              </a:spcBef>
              <a:buClr>
                <a:schemeClr val="accent1"/>
              </a:buClr>
              <a:buSzPct val="100000"/>
              <a:buFont typeface="Symbol" pitchFamily="18" charset="2"/>
              <a:buChar char=""/>
              <a:defRPr/>
            </a:pPr>
            <a:r>
              <a:rPr lang="kk-KZ" dirty="0" smtClean="0">
                <a:solidFill>
                  <a:schemeClr val="tx1"/>
                </a:solidFill>
                <a:latin typeface="Times New Roman" pitchFamily="18" charset="0"/>
                <a:cs typeface="Times New Roman" pitchFamily="18" charset="0"/>
              </a:rPr>
              <a:t>Таңқаларлығы, алдын тиімсіз болып танылған препараттар хронотерапияны қолдану барысында жақсы нәтиже көрсетеді. Мысалы, америкалық дәрігер Девид Хо зерттеуге қатысқан СПИДпен ауыратын </a:t>
            </a:r>
            <a:r>
              <a:rPr lang="en-US" dirty="0" smtClean="0">
                <a:solidFill>
                  <a:schemeClr val="tx1"/>
                </a:solidFill>
                <a:latin typeface="Times New Roman" pitchFamily="18" charset="0"/>
                <a:cs typeface="Times New Roman" pitchFamily="18" charset="0"/>
              </a:rPr>
              <a:t>10 </a:t>
            </a:r>
            <a:r>
              <a:rPr lang="kk-KZ" dirty="0" smtClean="0">
                <a:solidFill>
                  <a:schemeClr val="tx1"/>
                </a:solidFill>
                <a:latin typeface="Times New Roman" pitchFamily="18" charset="0"/>
                <a:cs typeface="Times New Roman" pitchFamily="18" charset="0"/>
              </a:rPr>
              <a:t>науқастың </a:t>
            </a:r>
            <a:r>
              <a:rPr lang="en-US" dirty="0" smtClean="0">
                <a:solidFill>
                  <a:schemeClr val="tx1"/>
                </a:solidFill>
                <a:latin typeface="Times New Roman" pitchFamily="18" charset="0"/>
                <a:cs typeface="Times New Roman" pitchFamily="18" charset="0"/>
              </a:rPr>
              <a:t> 7</a:t>
            </a:r>
            <a:r>
              <a:rPr lang="kk-KZ" dirty="0" smtClean="0">
                <a:solidFill>
                  <a:schemeClr val="tx1"/>
                </a:solidFill>
                <a:latin typeface="Times New Roman" pitchFamily="18" charset="0"/>
                <a:cs typeface="Times New Roman" pitchFamily="18" charset="0"/>
              </a:rPr>
              <a:t> емдеп шығарды. </a:t>
            </a:r>
            <a:endParaRPr lang="ru-RU" dirty="0" smtClean="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685800"/>
            <a:ext cx="8572560" cy="5410200"/>
          </a:xfrm>
          <a:prstGeom prst="rect">
            <a:avLst/>
          </a:prstGeom>
        </p:spPr>
        <p:txBody>
          <a:bodyPr vert="horz" lIns="91440" tIns="45720" rIns="91440" bIns="45720" rtlCol="0">
            <a:normAutofit/>
          </a:bodyPr>
          <a:lstStyle/>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baseline="0" noProof="0" dirty="0" smtClean="0">
                <a:ln>
                  <a:noFill/>
                </a:ln>
                <a:effectLst/>
                <a:uLnTx/>
                <a:uFillTx/>
                <a:latin typeface="Times New Roman" pitchFamily="18" charset="0"/>
                <a:cs typeface="Times New Roman" pitchFamily="18" charset="0"/>
              </a:rPr>
              <a:t>Хронотерапияның әдістемесі,</a:t>
            </a:r>
            <a:r>
              <a:rPr kumimoji="0" lang="kk-KZ" sz="2400" b="0" i="1" u="none" strike="noStrike" kern="1200" cap="none" spc="0" normalizeH="0" noProof="0" dirty="0" smtClean="0">
                <a:ln>
                  <a:noFill/>
                </a:ln>
                <a:effectLst/>
                <a:uLnTx/>
                <a:uFillTx/>
                <a:latin typeface="Times New Roman" pitchFamily="18" charset="0"/>
                <a:cs typeface="Times New Roman" pitchFamily="18" charset="0"/>
              </a:rPr>
              <a:t> емдік әсер көрсетілетін, дәріні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қабылданатын органның биоырғағымен байланысты белгілі бір</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уақытта қабылдау жатады. Мысалы, жүрегі ауыратын</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науқастар оянғаннан кейін таңертең өздерін нашар сезінеді.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Бұл кезде қатер деңгейі өте жоғары болады. Қазір кеш әсер</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ететін арнайы дәрілер бар, олар арнайы баяу еритін</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қабықшамен қапталған. Осының арқасында науқас дәріні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ұйықтар алдында қабылдай алады, ол өз әсерін бірнеше</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сағаттан кейін, яғни таңға жуық көрсетеді. Ракты емдеу</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барысында, дәріні олар түнгі уақытта максимальды күшті</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әсер ете алатын уақытта қабылдау керек, бұл кезде ісік</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клеткаларының активизациясы іске қосылады.  Бұл кезде сау</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клеткалар дәрі әсеріне аз ұшырайды, жүрек айну, лейкопения</a:t>
            </a:r>
          </a:p>
          <a:p>
            <a:pPr marL="274320" marR="0" lvl="0" indent="-274320" algn="just" defTabSz="914400" rtl="0" eaLnBrk="1" fontAlgn="auto" latinLnBrk="0" hangingPunct="1">
              <a:lnSpc>
                <a:spcPct val="80000"/>
              </a:lnSpc>
              <a:spcBef>
                <a:spcPct val="20000"/>
              </a:spcBef>
              <a:spcAft>
                <a:spcPts val="0"/>
              </a:spcAft>
              <a:buClr>
                <a:schemeClr val="accent1"/>
              </a:buClr>
              <a:buSzPct val="100000"/>
              <a:tabLst/>
              <a:defRPr/>
            </a:pPr>
            <a:r>
              <a:rPr kumimoji="0" lang="kk-KZ" sz="2400" b="0" i="1" u="none" strike="noStrike" kern="1200" cap="none" spc="0" normalizeH="0" noProof="0" dirty="0" smtClean="0">
                <a:ln>
                  <a:noFill/>
                </a:ln>
                <a:effectLst/>
                <a:uLnTx/>
                <a:uFillTx/>
                <a:latin typeface="Times New Roman" pitchFamily="18" charset="0"/>
                <a:cs typeface="Times New Roman" pitchFamily="18" charset="0"/>
              </a:rPr>
              <a:t>және т.б. Сияқты химиотерапияның кері әсерлері төмендейді. </a:t>
            </a:r>
            <a:endParaRPr kumimoji="0" lang="ru-RU" sz="2400" b="0" i="1" u="none" strike="noStrike" kern="1200" cap="none" spc="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285728"/>
            <a:ext cx="7715304" cy="461665"/>
          </a:xfrm>
          <a:prstGeom prst="rect">
            <a:avLst/>
          </a:prstGeom>
        </p:spPr>
        <p:txBody>
          <a:bodyPr wrap="square">
            <a:spAutoFit/>
          </a:bodyPr>
          <a:lstStyle/>
          <a:p>
            <a:pPr algn="ctr" fontAlgn="auto">
              <a:spcAft>
                <a:spcPts val="0"/>
              </a:spcAft>
              <a:buFont typeface="Wingdings 2"/>
              <a:buNone/>
              <a:defRPr/>
            </a:pPr>
            <a:r>
              <a:rPr lang="ru-RU" sz="2400" b="1" dirty="0" err="1" smtClean="0">
                <a:latin typeface="Times New Roman" pitchFamily="18" charset="0"/>
                <a:cs typeface="Times New Roman" pitchFamily="18" charset="0"/>
              </a:rPr>
              <a:t>Хронотерапия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екі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жолмен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жүзеге асуы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мүмкін:</a:t>
            </a:r>
            <a:endParaRPr lang="ru-RU" sz="2400" b="1" dirty="0" smtClean="0">
              <a:latin typeface="Times New Roman" pitchFamily="18" charset="0"/>
              <a:cs typeface="Times New Roman" pitchFamily="18" charset="0"/>
            </a:endParaRPr>
          </a:p>
        </p:txBody>
      </p:sp>
      <p:sp>
        <p:nvSpPr>
          <p:cNvPr id="5" name="Скругленный прямоугольник 4"/>
          <p:cNvSpPr/>
          <p:nvPr/>
        </p:nvSpPr>
        <p:spPr>
          <a:xfrm>
            <a:off x="1214414" y="1571612"/>
            <a:ext cx="5643602"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fontAlgn="auto">
              <a:spcAft>
                <a:spcPts val="0"/>
              </a:spcAft>
              <a:buFont typeface="Wingdings 2"/>
              <a:buNone/>
              <a:defRPr/>
            </a:pPr>
            <a:endParaRPr lang="ru-RU" dirty="0" smtClean="0">
              <a:solidFill>
                <a:schemeClr val="tx1"/>
              </a:solidFill>
              <a:cs typeface="Times New Roman" pitchFamily="18" charset="0"/>
            </a:endParaRPr>
          </a:p>
          <a:p>
            <a:pPr algn="just" fontAlgn="auto">
              <a:spcAft>
                <a:spcPts val="0"/>
              </a:spcAft>
              <a:buFont typeface="Wingdings 2"/>
              <a:buNone/>
              <a:defRPr/>
            </a:pPr>
            <a:r>
              <a:rPr lang="ru-RU" dirty="0" smtClean="0">
                <a:solidFill>
                  <a:schemeClr val="tx1"/>
                </a:solidFill>
                <a:cs typeface="Times New Roman" pitchFamily="18" charset="0"/>
              </a:rPr>
              <a:t> </a:t>
            </a:r>
            <a:r>
              <a:rPr lang="ru-RU" dirty="0" smtClean="0">
                <a:solidFill>
                  <a:schemeClr val="tx1"/>
                </a:solidFill>
                <a:latin typeface="Times New Roman" pitchFamily="18" charset="0"/>
                <a:cs typeface="Times New Roman" pitchFamily="18" charset="0"/>
              </a:rPr>
              <a:t>1) </a:t>
            </a:r>
            <a:r>
              <a:rPr lang="ru-RU" dirty="0" err="1" smtClean="0">
                <a:solidFill>
                  <a:schemeClr val="tx1"/>
                </a:solidFill>
                <a:latin typeface="Times New Roman" pitchFamily="18" charset="0"/>
                <a:cs typeface="Times New Roman" pitchFamily="18" charset="0"/>
              </a:rPr>
              <a:t>қызметтің қалыпты ырғағы </a:t>
            </a:r>
            <a:r>
              <a:rPr lang="ru-RU" dirty="0" smtClean="0">
                <a:solidFill>
                  <a:schemeClr val="tx1"/>
                </a:solidFill>
                <a:latin typeface="Times New Roman" pitchFamily="18" charset="0"/>
                <a:cs typeface="Times New Roman" pitchFamily="18" charset="0"/>
              </a:rPr>
              <a:t>мен </a:t>
            </a:r>
            <a:r>
              <a:rPr lang="ru-RU" dirty="0" err="1" smtClean="0">
                <a:solidFill>
                  <a:schemeClr val="tx1"/>
                </a:solidFill>
                <a:latin typeface="Times New Roman" pitchFamily="18" charset="0"/>
                <a:cs typeface="Times New Roman" pitchFamily="18" charset="0"/>
              </a:rPr>
              <a:t>аталған науқастар тобында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кездесетін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өзгерістерге әсер ету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уақытын таңдау</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t>
            </a:r>
            <a:r>
              <a:rPr lang="kk-KZ" dirty="0" smtClean="0">
                <a:solidFill>
                  <a:schemeClr val="tx1"/>
                </a:solidFill>
                <a:latin typeface="Times New Roman" pitchFamily="18" charset="0"/>
                <a:cs typeface="Times New Roman" pitchFamily="18" charset="0"/>
              </a:rPr>
              <a:t>топтық хронотерапия</a:t>
            </a:r>
            <a:r>
              <a:rPr lang="en-US"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3071802" y="4214818"/>
            <a:ext cx="5286412" cy="15716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fontAlgn="auto">
              <a:spcAft>
                <a:spcPts val="0"/>
              </a:spcAft>
              <a:buFont typeface="Wingdings 2"/>
              <a:buNone/>
              <a:defRPr/>
            </a:pPr>
            <a:r>
              <a:rPr lang="ru-RU" dirty="0" smtClean="0">
                <a:solidFill>
                  <a:schemeClr val="tx1"/>
                </a:solidFill>
                <a:latin typeface="Times New Roman" pitchFamily="18" charset="0"/>
                <a:cs typeface="Times New Roman" pitchFamily="18" charset="0"/>
              </a:rPr>
              <a:t>2)  </a:t>
            </a:r>
            <a:r>
              <a:rPr lang="ru-RU" dirty="0" err="1" smtClean="0">
                <a:solidFill>
                  <a:schemeClr val="tx1"/>
                </a:solidFill>
                <a:latin typeface="Times New Roman" pitchFamily="18" charset="0"/>
                <a:cs typeface="Times New Roman" pitchFamily="18" charset="0"/>
              </a:rPr>
              <a:t>Нақты 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науқастың ырғағын зерттеу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негізінде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әсер ету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уақытын таңдау </a:t>
            </a:r>
            <a:r>
              <a:rPr lang="ru-RU" dirty="0" smtClean="0">
                <a:solidFill>
                  <a:schemeClr val="tx1"/>
                </a:solidFill>
                <a:latin typeface="Times New Roman" pitchFamily="18" charset="0"/>
                <a:cs typeface="Times New Roman" pitchFamily="18" charset="0"/>
              </a:rPr>
              <a:t>(</a:t>
            </a:r>
            <a:r>
              <a:rPr lang="ru-RU" dirty="0" err="1" smtClean="0">
                <a:solidFill>
                  <a:schemeClr val="tx1"/>
                </a:solidFill>
                <a:latin typeface="Times New Roman" pitchFamily="18" charset="0"/>
                <a:cs typeface="Times New Roman" pitchFamily="18" charset="0"/>
              </a:rPr>
              <a:t>индивидуальды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хронотерапия</a:t>
            </a:r>
            <a:r>
              <a:rPr lang="ru-RU" dirty="0" smtClean="0">
                <a:solidFill>
                  <a:schemeClr val="tx1"/>
                </a:solidFill>
                <a:latin typeface="Times New Roman" pitchFamily="18" charset="0"/>
                <a:cs typeface="Times New Roman" pitchFamily="18" charset="0"/>
              </a:rPr>
              <a:t>).</a:t>
            </a:r>
          </a:p>
          <a:p>
            <a:pPr algn="just" fontAlgn="auto">
              <a:spcAft>
                <a:spcPts val="0"/>
              </a:spcAft>
              <a:buFont typeface="Wingdings 2"/>
              <a:buNone/>
              <a:defRPr/>
            </a:pPr>
            <a:endParaRPr lang="ru-RU" dirty="0">
              <a:latin typeface="Times New Roman" pitchFamily="18" charset="0"/>
              <a:cs typeface="Times New Roman" pitchFamily="18" charset="0"/>
            </a:endParaRPr>
          </a:p>
        </p:txBody>
      </p:sp>
      <p:sp>
        <p:nvSpPr>
          <p:cNvPr id="8" name="Выгнутая влево стрелка 7"/>
          <p:cNvSpPr/>
          <p:nvPr/>
        </p:nvSpPr>
        <p:spPr>
          <a:xfrm>
            <a:off x="0" y="857232"/>
            <a:ext cx="1214414" cy="1143008"/>
          </a:xfrm>
          <a:prstGeom prst="curv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9" name="Выгнутая вправо стрелка 8"/>
          <p:cNvSpPr/>
          <p:nvPr/>
        </p:nvSpPr>
        <p:spPr>
          <a:xfrm>
            <a:off x="7858148" y="3214686"/>
            <a:ext cx="1285852" cy="1000132"/>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1295400"/>
            <a:ext cx="7772400" cy="44196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
            </a:r>
            <a:br>
              <a:rPr kumimoji="0" lang="ru-RU" sz="28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Прямоугольник с двумя скругленными противолежащими углами 2"/>
          <p:cNvSpPr/>
          <p:nvPr/>
        </p:nvSpPr>
        <p:spPr>
          <a:xfrm>
            <a:off x="1357290" y="3643314"/>
            <a:ext cx="6786610" cy="271464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dirty="0" smtClean="0">
                <a:solidFill>
                  <a:schemeClr val="tx1"/>
                </a:solidFill>
                <a:latin typeface="Times New Roman" pitchFamily="18" charset="0"/>
                <a:cs typeface="Times New Roman" pitchFamily="18" charset="0"/>
              </a:rPr>
              <a:t>Өзінің эффективтілігіінң арқасында хронотерапия дәрігерлер мен пациенттер арасында көбірек жақтаушыларға ие.  Белсенді зрттеу программалары жақын онжылдықта ғылым биоритм механизмдерін түсіну тұрғысында алға жылжып, емдеудің жаңа нәтижелі әдістемелерін ойлап табады деп үміт береді. </a:t>
            </a:r>
            <a:endParaRPr lang="ru-RU" sz="2000" dirty="0" smtClean="0">
              <a:solidFill>
                <a:schemeClr val="tx1"/>
              </a:solidFill>
              <a:latin typeface="Times New Roman" pitchFamily="18" charset="0"/>
              <a:cs typeface="Times New Roman" pitchFamily="18" charset="0"/>
            </a:endParaRPr>
          </a:p>
        </p:txBody>
      </p:sp>
      <p:pic>
        <p:nvPicPr>
          <p:cNvPr id="15362"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3071802" y="714356"/>
            <a:ext cx="3571880" cy="2678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Выгнутая вправо стрелка 4"/>
          <p:cNvSpPr/>
          <p:nvPr/>
        </p:nvSpPr>
        <p:spPr>
          <a:xfrm>
            <a:off x="6786578" y="2000240"/>
            <a:ext cx="2071702" cy="1285884"/>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772400" cy="1454980"/>
          </a:xfrm>
        </p:spPr>
        <p:txBody>
          <a:bodyPr>
            <a:normAutofit/>
          </a:bodyPr>
          <a:lstStyle/>
          <a:p>
            <a:pPr algn="ctr"/>
            <a:r>
              <a:rPr lang="ru-RU" sz="4000" dirty="0" err="1" smtClean="0">
                <a:latin typeface="Times New Roman" pitchFamily="18" charset="0"/>
                <a:cs typeface="Times New Roman" pitchFamily="18" charset="0"/>
              </a:rPr>
              <a:t>Хронотерапияның әдістемелік қабылдаулары </a:t>
            </a:r>
            <a:r>
              <a:rPr lang="ru-RU" sz="4000" dirty="0" smtClean="0">
                <a:latin typeface="Times New Roman" pitchFamily="18" charset="0"/>
                <a:cs typeface="Times New Roman" pitchFamily="18" charset="0"/>
              </a:rPr>
              <a:t>мен </a:t>
            </a:r>
            <a:r>
              <a:rPr lang="ru-RU" sz="4000" dirty="0" err="1" smtClean="0">
                <a:latin typeface="Times New Roman" pitchFamily="18" charset="0"/>
                <a:cs typeface="Times New Roman" pitchFamily="18" charset="0"/>
              </a:rPr>
              <a:t>схемалары</a:t>
            </a:r>
            <a:r>
              <a:rPr lang="ru-RU"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
        <p:nvSpPr>
          <p:cNvPr id="3" name="Текст 2"/>
          <p:cNvSpPr>
            <a:spLocks noGrp="1"/>
          </p:cNvSpPr>
          <p:nvPr>
            <p:ph type="body" idx="1"/>
          </p:nvPr>
        </p:nvSpPr>
        <p:spPr>
          <a:xfrm>
            <a:off x="857224" y="1500174"/>
            <a:ext cx="7637978" cy="1955046"/>
          </a:xfrm>
        </p:spPr>
        <p:style>
          <a:lnRef idx="2">
            <a:schemeClr val="accent1"/>
          </a:lnRef>
          <a:fillRef idx="1">
            <a:schemeClr val="lt1"/>
          </a:fillRef>
          <a:effectRef idx="0">
            <a:schemeClr val="accent1"/>
          </a:effectRef>
          <a:fontRef idx="minor">
            <a:schemeClr val="dk1"/>
          </a:fontRef>
        </p:style>
        <p:txBody>
          <a:bodyPr>
            <a:normAutofit/>
          </a:bodyPr>
          <a:lstStyle/>
          <a:p>
            <a:pPr marL="457200" indent="-457200" algn="just">
              <a:buAutoNum type="arabicParenR"/>
            </a:pPr>
            <a:r>
              <a:rPr lang="ru-RU" b="1" dirty="0" err="1" smtClean="0">
                <a:solidFill>
                  <a:schemeClr val="tx1"/>
                </a:solidFill>
                <a:latin typeface="Times New Roman" pitchFamily="18" charset="0"/>
                <a:cs typeface="Times New Roman" pitchFamily="18" charset="0"/>
              </a:rPr>
              <a:t>Имитациялық әдіс </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дені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адамның биоырғақтарына сәйкес, белгілі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бір</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эндогендік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зат</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концентрациясының қан плазмасы</a:t>
            </a:r>
            <a:r>
              <a:rPr lang="ru-RU" dirty="0" smtClean="0">
                <a:solidFill>
                  <a:schemeClr val="tx1"/>
                </a:solidFill>
                <a:latin typeface="Times New Roman" pitchFamily="18" charset="0"/>
                <a:cs typeface="Times New Roman" pitchFamily="18" charset="0"/>
              </a:rPr>
              <a:t> мен </a:t>
            </a:r>
            <a:r>
              <a:rPr lang="ru-RU" dirty="0" err="1" smtClean="0">
                <a:solidFill>
                  <a:schemeClr val="tx1"/>
                </a:solidFill>
                <a:latin typeface="Times New Roman" pitchFamily="18" charset="0"/>
                <a:cs typeface="Times New Roman" pitchFamily="18" charset="0"/>
              </a:rPr>
              <a:t>ұлпаларда өзгеру заңдылықтарына негіздеп</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заттарды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тағайындау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Гормональды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заттармен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емдеу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барысында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қолданылады.</a:t>
            </a:r>
            <a:r>
              <a:rPr lang="ru-RU" dirty="0" smtClean="0">
                <a:solidFill>
                  <a:schemeClr val="tx1"/>
                </a:solidFill>
                <a:latin typeface="Times New Roman" pitchFamily="18" charset="0"/>
                <a:cs typeface="Times New Roman" pitchFamily="18" charset="0"/>
              </a:rPr>
              <a:t> </a:t>
            </a: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224" y="3714752"/>
            <a:ext cx="3936886"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29256" y="3643314"/>
            <a:ext cx="3143272" cy="28237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 xmlns:p14="http://schemas.microsoft.com/office/powerpoint/2010/main" val="296502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1142984"/>
            <a:ext cx="8572560" cy="1224136"/>
          </a:xfrm>
        </p:spPr>
        <p:style>
          <a:lnRef idx="2">
            <a:schemeClr val="accent3"/>
          </a:lnRef>
          <a:fillRef idx="1">
            <a:schemeClr val="lt1"/>
          </a:fillRef>
          <a:effectRef idx="0">
            <a:schemeClr val="accent3"/>
          </a:effectRef>
          <a:fontRef idx="minor">
            <a:schemeClr val="dk1"/>
          </a:fontRef>
        </p:style>
        <p:txBody>
          <a:bodyPr>
            <a:noAutofit/>
          </a:bodyPr>
          <a:lstStyle/>
          <a:p>
            <a:pPr algn="just"/>
            <a:r>
              <a:rPr lang="ru-RU" b="1" dirty="0" smtClean="0">
                <a:solidFill>
                  <a:schemeClr val="tx1"/>
                </a:solidFill>
                <a:latin typeface="Times New Roman" pitchFamily="18" charset="0"/>
                <a:cs typeface="Times New Roman" pitchFamily="18" charset="0"/>
              </a:rPr>
              <a:t>2) </a:t>
            </a:r>
            <a:r>
              <a:rPr lang="ru-RU" b="1" dirty="0" err="1" smtClean="0">
                <a:solidFill>
                  <a:schemeClr val="tx1"/>
                </a:solidFill>
                <a:latin typeface="Times New Roman" pitchFamily="18" charset="0"/>
                <a:cs typeface="Times New Roman" pitchFamily="18" charset="0"/>
              </a:rPr>
              <a:t>Превентивті</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әдіс  </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дәрілік затты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тағайындау қанда препараттың максимальды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емдік</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концентрациясын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жасау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үшін қажетті уақытты есептеу</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жолымен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жүргізіледі</a:t>
            </a:r>
            <a:r>
              <a:rPr lang="ru-RU" dirty="0" smtClean="0">
                <a:solidFill>
                  <a:schemeClr val="tx1"/>
                </a:solidFill>
                <a:latin typeface="Times New Roman" pitchFamily="18" charset="0"/>
                <a:cs typeface="Times New Roman" pitchFamily="18" charset="0"/>
              </a:rPr>
              <a:t>. </a:t>
            </a:r>
          </a:p>
        </p:txBody>
      </p:sp>
      <p:pic>
        <p:nvPicPr>
          <p:cNvPr id="1229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4869" y="2888940"/>
            <a:ext cx="3456384"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2780928"/>
            <a:ext cx="4968552" cy="35283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 xmlns:p14="http://schemas.microsoft.com/office/powerpoint/2010/main" val="294944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214290"/>
            <a:ext cx="3148619"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kk-KZ" sz="5400" b="1" cap="none" spc="0" dirty="0" smtClean="0">
                <a:ln/>
                <a:solidFill>
                  <a:schemeClr val="accent5">
                    <a:tint val="50000"/>
                    <a:satMod val="180000"/>
                  </a:schemeClr>
                </a:solidFill>
                <a:effectLst/>
                <a:latin typeface="Times New Roman" pitchFamily="18" charset="0"/>
                <a:cs typeface="Times New Roman" pitchFamily="18" charset="0"/>
              </a:rPr>
              <a:t>КІРІСПЕ</a:t>
            </a:r>
            <a:endParaRPr lang="ru-RU" sz="5400" b="1" cap="none" spc="0" dirty="0">
              <a:ln/>
              <a:solidFill>
                <a:schemeClr val="accent5">
                  <a:tint val="50000"/>
                  <a:satMod val="180000"/>
                </a:schemeClr>
              </a:solidFill>
              <a:effectLst/>
              <a:latin typeface="Times New Roman" pitchFamily="18" charset="0"/>
              <a:cs typeface="Times New Roman" pitchFamily="18" charset="0"/>
            </a:endParaRPr>
          </a:p>
        </p:txBody>
      </p:sp>
      <p:sp>
        <p:nvSpPr>
          <p:cNvPr id="3" name="Прямоугольник 2"/>
          <p:cNvSpPr/>
          <p:nvPr/>
        </p:nvSpPr>
        <p:spPr>
          <a:xfrm>
            <a:off x="285720" y="1285860"/>
            <a:ext cx="8429684" cy="2554545"/>
          </a:xfrm>
          <a:prstGeom prst="rect">
            <a:avLst/>
          </a:prstGeom>
        </p:spPr>
        <p:txBody>
          <a:bodyPr wrap="square">
            <a:spAutoFit/>
          </a:bodyPr>
          <a:lstStyle/>
          <a:p>
            <a:pPr algn="just"/>
            <a:r>
              <a:rPr lang="ru-RU" sz="2000" i="1" dirty="0" err="1" smtClean="0">
                <a:latin typeface="Times New Roman" pitchFamily="18" charset="0"/>
                <a:cs typeface="Times New Roman" pitchFamily="18" charset="0"/>
              </a:rPr>
              <a:t>Жанды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дүниенің барлығында мерзімдік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ырғақты тербелістер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байқалады.Қалыпты жағдайда бұл тербелістер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әрдайым анық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мөлшерде нақтылы деңгейдің айналасында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өзгеріп,белгілі уақытта оған қайта оралады.Физиологиялық құбылыстар тербелісінің ырғақты</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мерзімдік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қасиеті болады.Бізді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қоршаған әлемнің ырғағы-Жердің өз өзін және Күнді айналып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өтетін уақытына,тәуліктің жарық </a:t>
            </a:r>
            <a:r>
              <a:rPr lang="ru-RU" sz="2000" i="1" dirty="0" smtClean="0">
                <a:latin typeface="Times New Roman" pitchFamily="18" charset="0"/>
                <a:cs typeface="Times New Roman" pitchFamily="18" charset="0"/>
              </a:rPr>
              <a:t>пен </a:t>
            </a:r>
            <a:r>
              <a:rPr lang="ru-RU" sz="2000" i="1" dirty="0" err="1" smtClean="0">
                <a:latin typeface="Times New Roman" pitchFamily="18" charset="0"/>
                <a:cs typeface="Times New Roman" pitchFamily="18" charset="0"/>
              </a:rPr>
              <a:t>қараңғы мезгілдерінің алмасуына,жыл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маусымдарының кезектесуіне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байланысты</a:t>
            </a:r>
            <a:endParaRPr lang="ru-RU" sz="2000" i="1" dirty="0">
              <a:latin typeface="Times New Roman" pitchFamily="18" charset="0"/>
              <a:cs typeface="Times New Roman" pitchFamily="18" charset="0"/>
            </a:endParaRPr>
          </a:p>
        </p:txBody>
      </p:sp>
      <p:pic>
        <p:nvPicPr>
          <p:cNvPr id="29698" name="Picture 2" descr="ÐÐ°ÑÑÐ¸Ð½ÐºÐ¸ Ð¿Ð¾ Ð·Ð°Ð¿ÑÐ¾ÑÑ Ð±Ð¸Ð¾ÑÐ¸ÑÐ¼"/>
          <p:cNvPicPr>
            <a:picLocks noChangeAspect="1" noChangeArrowheads="1"/>
          </p:cNvPicPr>
          <p:nvPr/>
        </p:nvPicPr>
        <p:blipFill>
          <a:blip r:embed="rId2"/>
          <a:srcRect/>
          <a:stretch>
            <a:fillRect/>
          </a:stretch>
        </p:blipFill>
        <p:spPr bwMode="auto">
          <a:xfrm>
            <a:off x="2357422" y="3643314"/>
            <a:ext cx="4762500" cy="3214686"/>
          </a:xfrm>
          <a:prstGeom prst="rect">
            <a:avLst/>
          </a:prstGeom>
          <a:noFill/>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571480"/>
            <a:ext cx="8064896" cy="1509712"/>
          </a:xfrm>
        </p:spPr>
        <p:style>
          <a:lnRef idx="2">
            <a:schemeClr val="accent3"/>
          </a:lnRef>
          <a:fillRef idx="1">
            <a:schemeClr val="lt1"/>
          </a:fillRef>
          <a:effectRef idx="0">
            <a:schemeClr val="accent3"/>
          </a:effectRef>
          <a:fontRef idx="minor">
            <a:schemeClr val="dk1"/>
          </a:fontRef>
        </p:style>
        <p:txBody>
          <a:bodyPr>
            <a:noAutofit/>
          </a:bodyPr>
          <a:lstStyle/>
          <a:p>
            <a:pPr algn="just"/>
            <a:r>
              <a:rPr lang="ru-RU" sz="2400" b="1" dirty="0">
                <a:solidFill>
                  <a:schemeClr val="tx1"/>
                </a:solidFill>
                <a:latin typeface="Times New Roman" pitchFamily="18" charset="0"/>
                <a:cs typeface="Times New Roman" pitchFamily="18" charset="0"/>
              </a:rPr>
              <a:t>3</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ырғақты міндеттеу</a:t>
            </a:r>
            <a:r>
              <a:rPr lang="ru-RU" sz="2400" b="1"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науқастың биоырғағын дұрыстап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сау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адамға тән биологиялық ырғақтарға сәйкес организмнің қызмет етуіне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қол жеткізуге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мүмкіндік беретін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дәрілерді қолдануға негіздеоген</a:t>
            </a:r>
            <a:r>
              <a:rPr lang="ru-RU" sz="2400" dirty="0" smtClean="0">
                <a:solidFill>
                  <a:schemeClr val="tx1"/>
                </a:solidFill>
                <a:latin typeface="Times New Roman" pitchFamily="18" charset="0"/>
                <a:cs typeface="Times New Roman" pitchFamily="18" charset="0"/>
              </a:rPr>
              <a:t>. </a:t>
            </a:r>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7356" y="2857496"/>
            <a:ext cx="5950362"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175428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85728"/>
            <a:ext cx="6480720" cy="4098186"/>
          </a:xfrm>
        </p:spPr>
        <p:style>
          <a:lnRef idx="2">
            <a:schemeClr val="dk1"/>
          </a:lnRef>
          <a:fillRef idx="1">
            <a:schemeClr val="lt1"/>
          </a:fillRef>
          <a:effectRef idx="0">
            <a:schemeClr val="dk1"/>
          </a:effectRef>
          <a:fontRef idx="minor">
            <a:schemeClr val="dk1"/>
          </a:fontRef>
        </p:style>
        <p:txBody>
          <a:bodyPr>
            <a:normAutofit lnSpcReduction="10000"/>
          </a:bodyPr>
          <a:lstStyle/>
          <a:p>
            <a:pPr algn="l"/>
            <a:r>
              <a:rPr lang="kk-KZ" sz="2800" b="1" dirty="0" smtClean="0">
                <a:solidFill>
                  <a:schemeClr val="tx1"/>
                </a:solidFill>
                <a:latin typeface="Times New Roman" pitchFamily="18" charset="0"/>
                <a:cs typeface="Times New Roman" pitchFamily="18" charset="0"/>
              </a:rPr>
              <a:t>Рациональды хронофармакотерапия мүмкін, келесі жағдайларда:</a:t>
            </a:r>
            <a:endParaRPr lang="ru-RU" sz="2800" b="1" dirty="0" smtClean="0">
              <a:solidFill>
                <a:schemeClr val="tx1"/>
              </a:solidFill>
              <a:latin typeface="Times New Roman" pitchFamily="18" charset="0"/>
              <a:cs typeface="Times New Roman" pitchFamily="18" charset="0"/>
            </a:endParaRPr>
          </a:p>
          <a:p>
            <a:pPr algn="l">
              <a:buFontTx/>
              <a:buChar char="-"/>
            </a:pPr>
            <a:r>
              <a:rPr lang="ru-RU" sz="2800" dirty="0" err="1" smtClean="0">
                <a:solidFill>
                  <a:schemeClr val="tx1"/>
                </a:solidFill>
                <a:latin typeface="Times New Roman" pitchFamily="18" charset="0"/>
                <a:cs typeface="Times New Roman" pitchFamily="18" charset="0"/>
              </a:rPr>
              <a:t>Науқас организмінің биоритмдерінің индивидуальді</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параметрлер</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патология </a:t>
            </a:r>
            <a:r>
              <a:rPr lang="ru-RU" sz="2800" dirty="0" err="1" smtClean="0">
                <a:solidFill>
                  <a:schemeClr val="tx1"/>
                </a:solidFill>
                <a:latin typeface="Times New Roman" pitchFamily="18" charset="0"/>
                <a:cs typeface="Times New Roman" pitchFamily="18" charset="0"/>
              </a:rPr>
              <a:t>сипаты</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err="1" smtClean="0">
                <a:solidFill>
                  <a:schemeClr val="tx1"/>
                </a:solidFill>
                <a:latin typeface="Times New Roman" pitchFamily="18" charset="0"/>
                <a:cs typeface="Times New Roman" pitchFamily="18" charset="0"/>
              </a:rPr>
              <a:t>хронофармакокинетика</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ерекшеіктері</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дәрілік заттардың хронофармакодинамикасында</a:t>
            </a:r>
            <a:r>
              <a:rPr lang="ru-RU" sz="2800" dirty="0" smtClean="0">
                <a:solidFill>
                  <a:schemeClr val="tx1"/>
                </a:solidFill>
                <a:latin typeface="Times New Roman" pitchFamily="18" charset="0"/>
                <a:cs typeface="Times New Roman" pitchFamily="18" charset="0"/>
              </a:rPr>
              <a:t>  </a:t>
            </a:r>
          </a:p>
          <a:p>
            <a:pPr algn="l">
              <a:buFontTx/>
              <a:buChar char="-"/>
            </a:pP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сыртқы </a:t>
            </a:r>
            <a:r>
              <a:rPr lang="ru-RU" sz="2800" dirty="0" smtClean="0">
                <a:solidFill>
                  <a:schemeClr val="tx1"/>
                </a:solidFill>
                <a:latin typeface="Times New Roman" pitchFamily="18" charset="0"/>
                <a:cs typeface="Times New Roman" pitchFamily="18" charset="0"/>
              </a:rPr>
              <a:t>орта </a:t>
            </a:r>
            <a:r>
              <a:rPr lang="ru-RU" sz="2800" dirty="0" err="1" smtClean="0">
                <a:solidFill>
                  <a:schemeClr val="tx1"/>
                </a:solidFill>
                <a:latin typeface="Times New Roman" pitchFamily="18" charset="0"/>
                <a:cs typeface="Times New Roman" pitchFamily="18" charset="0"/>
              </a:rPr>
              <a:t>факторлары</a:t>
            </a:r>
            <a:endParaRPr lang="ru-RU" sz="2800" dirty="0" smtClean="0">
              <a:solidFill>
                <a:schemeClr val="tx1"/>
              </a:solidFill>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29256" y="3857628"/>
            <a:ext cx="3528392" cy="28227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 xmlns:p14="http://schemas.microsoft.com/office/powerpoint/2010/main" val="186205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00100" y="214290"/>
            <a:ext cx="7278467"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kk-K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ХРОНОПАТОЛОГИЯ</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7" name="Прямоугольник 6"/>
          <p:cNvSpPr/>
          <p:nvPr/>
        </p:nvSpPr>
        <p:spPr>
          <a:xfrm>
            <a:off x="285720" y="1500174"/>
            <a:ext cx="4071966" cy="3786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fontAlgn="auto">
              <a:spcAft>
                <a:spcPts val="0"/>
              </a:spcAft>
              <a:buFont typeface="Wingdings 2"/>
              <a:buNone/>
              <a:defRPr/>
            </a:pPr>
            <a:r>
              <a:rPr lang="kk-KZ" dirty="0" smtClean="0">
                <a:latin typeface="Times New Roman" pitchFamily="18" charset="0"/>
                <a:cs typeface="Times New Roman" pitchFamily="18" charset="0"/>
              </a:rPr>
              <a:t>Экспериментальды және клиникалық хрономедицина саласы, биоырғақтардың қалыпты ағымынан ауытқулардың туындау механизмдері мен жолдарын, ауру дамуындағы бұл бұзылыстардың рөлін зерттейді. </a:t>
            </a:r>
            <a:endParaRPr lang="ru-RU" dirty="0" smtClean="0">
              <a:latin typeface="Times New Roman" pitchFamily="18" charset="0"/>
              <a:cs typeface="Times New Roman" pitchFamily="18" charset="0"/>
            </a:endParaRPr>
          </a:p>
          <a:p>
            <a:pPr algn="just" fontAlgn="auto">
              <a:spcAft>
                <a:spcPts val="0"/>
              </a:spcAft>
              <a:buFont typeface="Wingdings 2"/>
              <a:buNone/>
              <a:defRPr/>
            </a:pPr>
            <a:r>
              <a:rPr lang="kk-KZ" dirty="0" smtClean="0">
                <a:latin typeface="Times New Roman" pitchFamily="18" charset="0"/>
                <a:cs typeface="Times New Roman" pitchFamily="18" charset="0"/>
              </a:rPr>
              <a:t>Хронопатологиядағы басты сүрақтардың бірі тірі жүйе ұйымдасуларындағы, әсіресе, адамның патологиялық өзгерістердің анализі болып табылады. </a:t>
            </a:r>
            <a:endParaRPr lang="ru-RU" dirty="0" smtClean="0">
              <a:latin typeface="Times New Roman" pitchFamily="18" charset="0"/>
              <a:cs typeface="Times New Roman" pitchFamily="18" charset="0"/>
            </a:endParaRPr>
          </a:p>
        </p:txBody>
      </p:sp>
      <p:pic>
        <p:nvPicPr>
          <p:cNvPr id="10242" name="Picture 2" descr="ÐÐ°ÑÑÐ¸Ð½ÐºÐ¸ Ð¿Ð¾ Ð·Ð°Ð¿ÑÐ¾ÑÑ ÑÑÐ¾Ð½Ð¾ÑÐµÑÐ°Ð¿Ð¸Ñ"/>
          <p:cNvPicPr>
            <a:picLocks noChangeAspect="1" noChangeArrowheads="1"/>
          </p:cNvPicPr>
          <p:nvPr/>
        </p:nvPicPr>
        <p:blipFill>
          <a:blip r:embed="rId2"/>
          <a:srcRect/>
          <a:stretch>
            <a:fillRect/>
          </a:stretch>
        </p:blipFill>
        <p:spPr bwMode="auto">
          <a:xfrm>
            <a:off x="4572000" y="1500174"/>
            <a:ext cx="4214802"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47605"/>
            <a:ext cx="8572560" cy="6555641"/>
          </a:xfrm>
          <a:prstGeom prst="rect">
            <a:avLst/>
          </a:prstGeom>
        </p:spPr>
        <p:txBody>
          <a:bodyPr wrap="square">
            <a:spAutoFit/>
          </a:bodyPr>
          <a:lstStyle/>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дегеніміз</a:t>
            </a:r>
            <a:r>
              <a:rPr lang="ru-RU" sz="2000" dirty="0" smtClean="0">
                <a:latin typeface="Times New Roman" pitchFamily="18" charset="0"/>
                <a:cs typeface="Times New Roman" pitchFamily="18" charset="0"/>
              </a:rPr>
              <a:t> не?</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ең алғаш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Aging</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and</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biological</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rhythms</a:t>
            </a:r>
            <a:r>
              <a:rPr lang="ru-RU" sz="2000" dirty="0" smtClean="0">
                <a:latin typeface="Times New Roman" pitchFamily="18" charset="0"/>
                <a:cs typeface="Times New Roman" pitchFamily="18" charset="0"/>
              </a:rPr>
              <a:t>» (1978) </a:t>
            </a:r>
            <a:r>
              <a:rPr lang="ru-RU" sz="2000" dirty="0" err="1" smtClean="0">
                <a:latin typeface="Times New Roman" pitchFamily="18" charset="0"/>
                <a:cs typeface="Times New Roman" pitchFamily="18" charset="0"/>
              </a:rPr>
              <a:t>монографиясында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қолданылды</a:t>
            </a:r>
            <a:r>
              <a:rPr lang="ru-RU" sz="2000" dirty="0" smtClean="0">
                <a:latin typeface="Times New Roman" pitchFamily="18" charset="0"/>
                <a:cs typeface="Times New Roman" pitchFamily="18" charset="0"/>
              </a:rPr>
              <a:t>.  Монография </a:t>
            </a:r>
            <a:r>
              <a:rPr lang="ru-RU" sz="2000" dirty="0" err="1" smtClean="0">
                <a:latin typeface="Times New Roman" pitchFamily="18" charset="0"/>
                <a:cs typeface="Times New Roman" pitchFamily="18" charset="0"/>
              </a:rPr>
              <a:t>редакторлары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Samis</a:t>
            </a:r>
            <a:r>
              <a:rPr lang="ru-RU" sz="2000" dirty="0" smtClean="0">
                <a:latin typeface="Times New Roman" pitchFamily="18" charset="0"/>
                <a:cs typeface="Times New Roman" pitchFamily="18" charset="0"/>
              </a:rPr>
              <a:t> H.V. пен </a:t>
            </a:r>
            <a:r>
              <a:rPr lang="ru-RU" sz="2000" dirty="0" err="1" smtClean="0">
                <a:latin typeface="Times New Roman" pitchFamily="18" charset="0"/>
                <a:cs typeface="Times New Roman" pitchFamily="18" charset="0"/>
              </a:rPr>
              <a:t>Capobianco</a:t>
            </a:r>
            <a:r>
              <a:rPr lang="ru-RU" sz="2000" dirty="0" smtClean="0">
                <a:latin typeface="Times New Roman" pitchFamily="18" charset="0"/>
                <a:cs typeface="Times New Roman" pitchFamily="18" charset="0"/>
              </a:rPr>
              <a:t> S </a:t>
            </a:r>
            <a:r>
              <a:rPr lang="ru-RU" sz="2000" dirty="0" err="1" smtClean="0">
                <a:latin typeface="Times New Roman" pitchFamily="18" charset="0"/>
                <a:cs typeface="Times New Roman" pitchFamily="18" charset="0"/>
              </a:rPr>
              <a:t>организмнің биологиялық ырғақтарының жастық өзгерістерін зерттейтін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жаңа ғылыми дисциплинаны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 қолданды</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Бұдан соң термин небәрі үш рет қана қолданылды</a:t>
            </a:r>
            <a:r>
              <a:rPr lang="ru-RU" sz="2000" dirty="0" smtClean="0">
                <a:latin typeface="Times New Roman" pitchFamily="18" charset="0"/>
                <a:cs typeface="Times New Roman" pitchFamily="18" charset="0"/>
              </a:rPr>
              <a:t> раза (</a:t>
            </a:r>
            <a:r>
              <a:rPr lang="ru-RU" sz="2000" dirty="0" err="1" smtClean="0">
                <a:latin typeface="Times New Roman" pitchFamily="18" charset="0"/>
                <a:cs typeface="Times New Roman" pitchFamily="18" charset="0"/>
              </a:rPr>
              <a:t>Touitou</a:t>
            </a:r>
            <a:r>
              <a:rPr lang="ru-RU" sz="2000" dirty="0" smtClean="0">
                <a:latin typeface="Times New Roman" pitchFamily="18" charset="0"/>
                <a:cs typeface="Times New Roman" pitchFamily="18" charset="0"/>
              </a:rPr>
              <a:t>, 1982; </a:t>
            </a:r>
            <a:r>
              <a:rPr lang="ru-RU" sz="2000" dirty="0" err="1" smtClean="0">
                <a:latin typeface="Times New Roman" pitchFamily="18" charset="0"/>
                <a:cs typeface="Times New Roman" pitchFamily="18" charset="0"/>
              </a:rPr>
              <a:t>Wearden</a:t>
            </a:r>
            <a:r>
              <a:rPr lang="ru-RU" sz="2000" dirty="0" smtClean="0">
                <a:latin typeface="Times New Roman" pitchFamily="18" charset="0"/>
                <a:cs typeface="Times New Roman" pitchFamily="18" charset="0"/>
              </a:rPr>
              <a:t>, 2005; </a:t>
            </a:r>
            <a:r>
              <a:rPr lang="ru-RU" sz="2000" dirty="0" err="1" smtClean="0">
                <a:latin typeface="Times New Roman" pitchFamily="18" charset="0"/>
                <a:cs typeface="Times New Roman" pitchFamily="18" charset="0"/>
              </a:rPr>
              <a:t>Бондаревич</a:t>
            </a:r>
            <a:r>
              <a:rPr lang="ru-RU" sz="2000" dirty="0" smtClean="0">
                <a:latin typeface="Times New Roman" pitchFamily="18" charset="0"/>
                <a:cs typeface="Times New Roman" pitchFamily="18" charset="0"/>
              </a:rPr>
              <a:t>, 2007), </a:t>
            </a:r>
            <a:r>
              <a:rPr lang="ru-RU" sz="2000" dirty="0" err="1" smtClean="0">
                <a:latin typeface="Times New Roman" pitchFamily="18" charset="0"/>
                <a:cs typeface="Times New Roman" pitchFamily="18" charset="0"/>
              </a:rPr>
              <a:t>бұл сол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саладағы білімнің аздығын және ғылыми қауымдастықтың бұл тақырыпқа деген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төмен қызығушылығы</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Дегенмен, соңғы онжылдықтарда биологиялық сағаттар жұмысының механизмін және олардың қартаю процесі мен жастық патологиялардың туындауындағы рөлін түсінуде үлкен жетістіктерге қол жеткізді, бұл осы саладағы жұмыстардың одан ары дамитынын білдіреді.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Хроногеронтология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арқылы </a:t>
            </a:r>
            <a:r>
              <a:rPr lang="ru-RU" sz="2000" dirty="0" smtClean="0">
                <a:latin typeface="Times New Roman" pitchFamily="18" charset="0"/>
                <a:cs typeface="Times New Roman" pitchFamily="18" charset="0"/>
              </a:rPr>
              <a:t>хронобиология мен геронтология </a:t>
            </a:r>
            <a:r>
              <a:rPr lang="ru-RU" sz="2000" dirty="0" err="1" smtClean="0">
                <a:latin typeface="Times New Roman" pitchFamily="18" charset="0"/>
                <a:cs typeface="Times New Roman" pitchFamily="18" charset="0"/>
              </a:rPr>
              <a:t>сияқты екі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ғылымның тоғысуында орналасқан ғылыми білімдерді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ұсынылады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саладағы 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пәні үлкен биологиялық сағаттардың қызмет 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механизмін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жақты түсіну 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табылады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9218" name="Picture 2" descr="ÐÐ°ÑÑÐ¸Ð½ÐºÐ¸ Ð¿Ð¾ Ð·Ð°Ð¿ÑÐ¾ÑÑ Ð³ÐµÑÐ¾Ð½ÑÐ¾Ð»Ð¾Ð³Ð¸Ñ"/>
          <p:cNvPicPr>
            <a:picLocks noChangeAspect="1" noChangeArrowheads="1"/>
          </p:cNvPicPr>
          <p:nvPr/>
        </p:nvPicPr>
        <p:blipFill>
          <a:blip r:embed="rId2" cstate="print"/>
          <a:srcRect/>
          <a:stretch>
            <a:fillRect/>
          </a:stretch>
        </p:blipFill>
        <p:spPr bwMode="auto">
          <a:xfrm>
            <a:off x="4857752" y="214290"/>
            <a:ext cx="3857620" cy="1822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3477875"/>
          </a:xfrm>
          <a:prstGeom prst="rect">
            <a:avLst/>
          </a:prstGeom>
        </p:spPr>
        <p:txBody>
          <a:bodyPr wrap="square">
            <a:spAutoFit/>
          </a:bodyPr>
          <a:lstStyle/>
          <a:p>
            <a:pPr algn="just"/>
            <a:r>
              <a:rPr lang="kk-KZ" sz="2000" dirty="0" smtClean="0">
                <a:latin typeface="Times New Roman" pitchFamily="18" charset="0"/>
                <a:cs typeface="Times New Roman" pitchFamily="18" charset="0"/>
              </a:rPr>
              <a:t>“Үлкен биологиялық сағаттар” термині ең алғаш Дильманмен ұсынылды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Дильман</a:t>
            </a:r>
            <a:r>
              <a:rPr lang="ru-RU" sz="2000" dirty="0" smtClean="0">
                <a:latin typeface="Times New Roman" pitchFamily="18" charset="0"/>
                <a:cs typeface="Times New Roman" pitchFamily="18" charset="0"/>
              </a:rPr>
              <a:t>, 1986).  Автор </a:t>
            </a:r>
            <a:r>
              <a:rPr lang="ru-RU" sz="2000" dirty="0" err="1" smtClean="0">
                <a:latin typeface="Times New Roman" pitchFamily="18" charset="0"/>
                <a:cs typeface="Times New Roman" pitchFamily="18" charset="0"/>
              </a:rPr>
              <a:t>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онтогенездің әртүрлі сатыларының орын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ауыстыруын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гендерде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бекітілген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арнайы</a:t>
            </a:r>
            <a:r>
              <a:rPr lang="ru-RU" sz="2000" dirty="0" smtClean="0">
                <a:latin typeface="Times New Roman" pitchFamily="18" charset="0"/>
                <a:cs typeface="Times New Roman" pitchFamily="18" charset="0"/>
              </a:rPr>
              <a:t> механизм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есептейді</a:t>
            </a:r>
            <a:r>
              <a:rPr lang="ru-RU" sz="2000" dirty="0" smtClean="0">
                <a:latin typeface="Times New Roman" pitchFamily="18" charset="0"/>
                <a:cs typeface="Times New Roman" pitchFamily="18" charset="0"/>
              </a:rPr>
              <a:t>. Автор </a:t>
            </a:r>
            <a:r>
              <a:rPr lang="ru-RU" sz="2000" dirty="0" err="1" smtClean="0">
                <a:latin typeface="Times New Roman" pitchFamily="18" charset="0"/>
                <a:cs typeface="Times New Roman" pitchFamily="18" charset="0"/>
              </a:rPr>
              <a:t>үлкен биологиялық сағаттар организмнің вегетативті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қызметін реттеу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орталығы 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табылатын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гипоталамуста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орналасады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Дильманның 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үлкен биологиялық сағаттар жұмысының жылдамдауы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қартаюдың 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келуіне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жаспен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созылмалы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аурулардың 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дамуына</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рак, жүрек қантамыр аурулары, екінші типті қант диабеті және т.б.</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 әкеледі.  Керісінше, жұмысының бәсеңдеуі ұзақ жасауға және жаспен келетін созылмалы ауруларға деген тәуекелділікті басады. </a:t>
            </a:r>
            <a:endParaRPr lang="ru-RU" sz="2000" dirty="0" smtClean="0">
              <a:latin typeface="Times New Roman" pitchFamily="18" charset="0"/>
              <a:cs typeface="Times New Roman" pitchFamily="18" charset="0"/>
            </a:endParaRPr>
          </a:p>
        </p:txBody>
      </p:sp>
      <p:pic>
        <p:nvPicPr>
          <p:cNvPr id="8194"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2571736" y="3786190"/>
            <a:ext cx="4464875"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142984"/>
            <a:ext cx="7358114" cy="498598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ru-RU" dirty="0" smtClean="0"/>
          </a:p>
          <a:p>
            <a:pPr algn="just"/>
            <a:r>
              <a:rPr lang="kk-KZ" sz="2000" dirty="0" smtClean="0">
                <a:latin typeface="Times New Roman" pitchFamily="18" charset="0"/>
                <a:cs typeface="Times New Roman" pitchFamily="18" charset="0"/>
              </a:rPr>
              <a:t>Қазіргі таңда үлкен биологиялық сағаттардың молекулалық және клеткалық деңгейде қызмет ету механизмдері түсінікті болды. </a:t>
            </a:r>
            <a:r>
              <a:rPr lang="ru-RU" sz="2000" dirty="0" smtClean="0">
                <a:latin typeface="Times New Roman" pitchFamily="18" charset="0"/>
                <a:cs typeface="Times New Roman" pitchFamily="18" charset="0"/>
              </a:rPr>
              <a:t>В.Н.Анисимов (2003; 2008) </a:t>
            </a:r>
            <a:r>
              <a:rPr lang="ru-RU" sz="2000" dirty="0" err="1" smtClean="0">
                <a:latin typeface="Times New Roman" pitchFamily="18" charset="0"/>
                <a:cs typeface="Times New Roman" pitchFamily="18" charset="0"/>
              </a:rPr>
              <a:t>ерте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қартаю </a:t>
            </a:r>
            <a:r>
              <a:rPr lang="ru-RU" sz="2000" dirty="0" smtClean="0">
                <a:latin typeface="Times New Roman" pitchFamily="18" charset="0"/>
                <a:cs typeface="Times New Roman" pitchFamily="18" charset="0"/>
              </a:rPr>
              <a:t>мен </a:t>
            </a:r>
            <a:r>
              <a:rPr lang="ru-RU" sz="2000" dirty="0" err="1" smtClean="0">
                <a:latin typeface="Times New Roman" pitchFamily="18" charset="0"/>
                <a:cs typeface="Times New Roman" pitchFamily="18" charset="0"/>
              </a:rPr>
              <a:t>рактың кейбіртүрлерінің профилактикасында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эпифиздің эндокринді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безі</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оның негізгі</a:t>
            </a:r>
            <a:r>
              <a:rPr lang="ru-RU" sz="2000" dirty="0" smtClean="0">
                <a:latin typeface="Times New Roman" pitchFamily="18" charset="0"/>
                <a:cs typeface="Times New Roman" pitchFamily="18" charset="0"/>
              </a:rPr>
              <a:t> гормоны </a:t>
            </a:r>
            <a:r>
              <a:rPr lang="ru-RU" sz="2000" dirty="0" err="1" smtClean="0">
                <a:latin typeface="Times New Roman" pitchFamily="18" charset="0"/>
                <a:cs typeface="Times New Roman" pitchFamily="18" charset="0"/>
              </a:rPr>
              <a:t>мелатониннің рөлін зерттеді</a:t>
            </a:r>
            <a:r>
              <a:rPr lang="ru-RU" sz="2000" dirty="0" smtClean="0">
                <a:latin typeface="Times New Roman" pitchFamily="18" charset="0"/>
                <a:cs typeface="Times New Roman" pitchFamily="18" charset="0"/>
              </a:rPr>
              <a:t>. А.М. Оловников (2003) </a:t>
            </a:r>
            <a:r>
              <a:rPr lang="ru-RU" sz="2000" dirty="0" err="1" smtClean="0">
                <a:latin typeface="Times New Roman" pitchFamily="18" charset="0"/>
                <a:cs typeface="Times New Roman" pitchFamily="18" charset="0"/>
              </a:rPr>
              <a:t>үлкен биологиялық сағаттардың генетикалық жұмыс істеу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механизмін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толық түсіндірген қартаю гипотезасын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ойлап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тапты</a:t>
            </a:r>
            <a:r>
              <a:rPr lang="ru-RU" sz="2000" dirty="0" smtClean="0">
                <a:latin typeface="Times New Roman" pitchFamily="18" charset="0"/>
                <a:cs typeface="Times New Roman" pitchFamily="18" charset="0"/>
              </a:rPr>
              <a:t>. В.П. Скулачев (1999) </a:t>
            </a:r>
            <a:r>
              <a:rPr lang="ru-RU" sz="2000" dirty="0" err="1" smtClean="0">
                <a:latin typeface="Times New Roman" pitchFamily="18" charset="0"/>
                <a:cs typeface="Times New Roman" pitchFamily="18" charset="0"/>
              </a:rPr>
              <a:t>организмнің өлімін іске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қосатын бағдарлама </a:t>
            </a:r>
            <a:r>
              <a:rPr lang="ru-RU" sz="2000" dirty="0" smtClean="0">
                <a:latin typeface="Times New Roman" pitchFamily="18" charset="0"/>
                <a:cs typeface="Times New Roman" pitchFamily="18" charset="0"/>
              </a:rPr>
              <a:t>бар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пайымдайтын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феноптоз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гипотезасын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ойлап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тапты</a:t>
            </a:r>
            <a:r>
              <a:rPr lang="ru-RU" sz="2000" dirty="0" smtClean="0">
                <a:latin typeface="Times New Roman" pitchFamily="18" charset="0"/>
                <a:cs typeface="Times New Roman" pitchFamily="18" charset="0"/>
              </a:rPr>
              <a:t>. Автор </a:t>
            </a:r>
            <a:r>
              <a:rPr lang="ru-RU" sz="2000" dirty="0" err="1" smtClean="0">
                <a:latin typeface="Times New Roman" pitchFamily="18" charset="0"/>
                <a:cs typeface="Times New Roman" pitchFamily="18" charset="0"/>
              </a:rPr>
              <a:t>пікірінше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бағдарламадағы шешуші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түйін </a:t>
            </a:r>
            <a:r>
              <a:rPr lang="ru-RU" sz="2000" dirty="0" smtClean="0">
                <a:latin typeface="Times New Roman" pitchFamily="18" charset="0"/>
                <a:cs typeface="Times New Roman" pitchFamily="18" charset="0"/>
              </a:rPr>
              <a:t>митохондрия </a:t>
            </a:r>
            <a:r>
              <a:rPr lang="ru-RU" sz="2000" dirty="0" err="1" smtClean="0">
                <a:latin typeface="Times New Roman" pitchFamily="18" charset="0"/>
                <a:cs typeface="Times New Roman" pitchFamily="18" charset="0"/>
              </a:rPr>
              <a:t>қызметінің бұзылысы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өндіретін өнімде </a:t>
            </a:r>
            <a:r>
              <a:rPr lang="ru-RU" sz="2000" dirty="0" smtClean="0">
                <a:latin typeface="Times New Roman" pitchFamily="18" charset="0"/>
                <a:cs typeface="Times New Roman" pitchFamily="18" charset="0"/>
              </a:rPr>
              <a:t>бос </a:t>
            </a:r>
            <a:r>
              <a:rPr lang="ru-RU" sz="2000" dirty="0" err="1" smtClean="0">
                <a:latin typeface="Times New Roman" pitchFamily="18" charset="0"/>
                <a:cs typeface="Times New Roman" pitchFamily="18" charset="0"/>
              </a:rPr>
              <a:t>радикалдардың көбеюіне әкеледі</a:t>
            </a:r>
            <a:r>
              <a:rPr lang="ru-RU" sz="2000" dirty="0" smtClean="0">
                <a:latin typeface="Times New Roman" pitchFamily="18" charset="0"/>
                <a:cs typeface="Times New Roman" pitchFamily="18" charset="0"/>
              </a:rPr>
              <a:t>. В.П. Скулачев  пен </a:t>
            </a:r>
            <a:r>
              <a:rPr lang="ru-RU" sz="2000" dirty="0" err="1" smtClean="0">
                <a:latin typeface="Times New Roman" pitchFamily="18" charset="0"/>
                <a:cs typeface="Times New Roman" pitchFamily="18" charset="0"/>
              </a:rPr>
              <a:t>оның шәкірттері көпқайтара әсер ететін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антиоксиданттарды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синтездеп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көптеген эксперименттерде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препараттардың өте </a:t>
            </a:r>
            <a:r>
              <a:rPr lang="ru-RU" sz="2000" dirty="0" smtClean="0">
                <a:latin typeface="Times New Roman" pitchFamily="18" charset="0"/>
                <a:cs typeface="Times New Roman" pitchFamily="18" charset="0"/>
              </a:rPr>
              <a:t>аз </a:t>
            </a:r>
            <a:r>
              <a:rPr lang="ru-RU" sz="2000" dirty="0" err="1" smtClean="0">
                <a:latin typeface="Times New Roman" pitchFamily="18" charset="0"/>
                <a:cs typeface="Times New Roman" pitchFamily="18" charset="0"/>
              </a:rPr>
              <a:t>концентрацияда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жоғары эффективтілік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көрсететіні анықталды</a:t>
            </a:r>
            <a:r>
              <a:rPr lang="ru-RU" sz="20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305342"/>
            <a:ext cx="8715436" cy="2677656"/>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міндеттері</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популяциялық деңгейде үлкен биологиялық сағаттар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циркадианды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жүйенің жұмысын зерттеу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қартаюдың тездетуіне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аурушаңдықтың жоғарылауына әкелетін климаттық және әлеуметтік факторларды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анықтау.</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Жылдам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қартаюдың профилактикалық жолдарын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іздестіру</a:t>
            </a:r>
            <a:r>
              <a:rPr lang="ru-RU" sz="2400" dirty="0" smtClean="0">
                <a:latin typeface="Times New Roman" pitchFamily="18" charset="0"/>
                <a:cs typeface="Times New Roman" pitchFamily="18" charset="0"/>
              </a:rPr>
              <a:t>. </a:t>
            </a:r>
          </a:p>
        </p:txBody>
      </p:sp>
      <p:pic>
        <p:nvPicPr>
          <p:cNvPr id="5122"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1785918" y="4000504"/>
            <a:ext cx="5715000" cy="2857496"/>
          </a:xfrm>
          <a:prstGeom prst="rect">
            <a:avLst/>
          </a:prstGeom>
          <a:noFill/>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428736"/>
            <a:ext cx="3929090"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err="1" smtClean="0">
                <a:latin typeface="Times New Roman" pitchFamily="18" charset="0"/>
                <a:cs typeface="Times New Roman" pitchFamily="18" charset="0"/>
              </a:rPr>
              <a:t>Хронодиагностика</a:t>
            </a:r>
            <a:r>
              <a:rPr lang="ru-RU" dirty="0" smtClean="0">
                <a:latin typeface="Times New Roman" pitchFamily="18" charset="0"/>
                <a:cs typeface="Times New Roman" pitchFamily="18" charset="0"/>
              </a:rPr>
              <a:t> – б</a:t>
            </a:r>
            <a:r>
              <a:rPr lang="kk-KZ" dirty="0" smtClean="0">
                <a:latin typeface="Times New Roman" pitchFamily="18" charset="0"/>
                <a:cs typeface="Times New Roman" pitchFamily="18" charset="0"/>
              </a:rPr>
              <a:t>ұл адамның хронотипі мен хронолабильділігін анықтау. Бірінші ұғыммен, сергектік пен ұйқының тәуліктік ырғағының сипатын анықтау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бозторғай, кептер, үкілер</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екінші ұғыммен, биоырғақтық құрылымның тұрақтылығы мен беріктігін түсіндіреді.  Адамда тәуліктік биоырғақ типі тұрақты болып келеді, оны өзгертуге болмайды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жас келе ол бірнеше қайтара өзгереді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Денсаулықты сақтау үшін өз өмірін осы ырғаққа тәуелді ету керек. Тәуліктік ырғақпен үш жүзге жуық физиологиялық қызметтер синхронизацияланған. </a:t>
            </a:r>
            <a:endParaRPr lang="ru-RU" dirty="0">
              <a:latin typeface="Times New Roman" pitchFamily="18" charset="0"/>
              <a:cs typeface="Times New Roman" pitchFamily="18" charset="0"/>
            </a:endParaRPr>
          </a:p>
        </p:txBody>
      </p:sp>
      <p:sp>
        <p:nvSpPr>
          <p:cNvPr id="4" name="Прямоугольник 3"/>
          <p:cNvSpPr/>
          <p:nvPr/>
        </p:nvSpPr>
        <p:spPr>
          <a:xfrm>
            <a:off x="1000100" y="428604"/>
            <a:ext cx="7336175" cy="830997"/>
          </a:xfrm>
          <a:prstGeom prst="rect">
            <a:avLst/>
          </a:prstGeom>
          <a:noFill/>
        </p:spPr>
        <p:txBody>
          <a:bodyPr wrap="none" lIns="91440" tIns="45720" rIns="91440" bIns="45720">
            <a:spAutoFit/>
          </a:bodyPr>
          <a:lstStyle/>
          <a:p>
            <a:pPr algn="ctr"/>
            <a:r>
              <a:rPr lang="kk-KZ"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ХРОНОДИАГНОСТИКА</a:t>
            </a:r>
            <a:endParaRPr lang="ru-RU"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4098" name="Picture 2" descr="ÐÐ°ÑÑÐ¸Ð½ÐºÐ¸ Ð¿Ð¾ Ð·Ð°Ð¿ÑÐ¾ÑÑ ÑÑÐ¾Ð½Ð¾ÑÐ¸Ð¿"/>
          <p:cNvPicPr>
            <a:picLocks noChangeAspect="1" noChangeArrowheads="1"/>
          </p:cNvPicPr>
          <p:nvPr/>
        </p:nvPicPr>
        <p:blipFill>
          <a:blip r:embed="rId2"/>
          <a:srcRect/>
          <a:stretch>
            <a:fillRect/>
          </a:stretch>
        </p:blipFill>
        <p:spPr bwMode="auto">
          <a:xfrm>
            <a:off x="4572000" y="1428736"/>
            <a:ext cx="4214842"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8379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28" y="214290"/>
            <a:ext cx="6755311" cy="923330"/>
          </a:xfrm>
          <a:prstGeom prst="rect">
            <a:avLst/>
          </a:prstGeom>
          <a:noFill/>
        </p:spPr>
        <p:txBody>
          <a:bodyPr wrap="none" lIns="91440" tIns="45720" rIns="91440" bIns="45720">
            <a:spAutoFit/>
          </a:bodyPr>
          <a:lstStyle/>
          <a:p>
            <a:pPr algn="ctr"/>
            <a:r>
              <a:rPr lang="kk-K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ХРОНОБИОЛОГИЯ</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Горизонтальный свиток 5"/>
          <p:cNvSpPr/>
          <p:nvPr/>
        </p:nvSpPr>
        <p:spPr>
          <a:xfrm>
            <a:off x="357158" y="928670"/>
            <a:ext cx="8429684" cy="557216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err="1" smtClean="0">
                <a:latin typeface="Times New Roman" pitchFamily="18" charset="0"/>
                <a:cs typeface="Times New Roman" pitchFamily="18" charset="0"/>
              </a:rPr>
              <a:t>Қазіргі кезде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тербелістерді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ғылым саласын</a:t>
            </a:r>
            <a:r>
              <a:rPr lang="ru-RU" sz="2000" dirty="0" smtClean="0">
                <a:latin typeface="Times New Roman" pitchFamily="18" charset="0"/>
                <a:cs typeface="Times New Roman" pitchFamily="18" charset="0"/>
              </a:rPr>
              <a:t> хронобиология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биоритмология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атайды.</a:t>
            </a:r>
            <a:r>
              <a:rPr lang="ru-RU" sz="2000" dirty="0" err="1" smtClean="0">
                <a:latin typeface="Times New Roman" pitchFamily="18" charset="0"/>
                <a:cs typeface="Times New Roman" pitchFamily="18" charset="0"/>
              </a:rPr>
              <a:t>Оның мақсаты-физиологиялық әрекеттердің ырғақты өзгерістердің</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олардың реттелу</a:t>
            </a:r>
            <a:r>
              <a:rPr lang="ru-RU" sz="2000" dirty="0" smtClean="0">
                <a:latin typeface="Times New Roman" pitchFamily="18" charset="0"/>
                <a:cs typeface="Times New Roman" pitchFamily="18" charset="0"/>
              </a:rPr>
              <a:t> ерекшеліктерін,</a:t>
            </a:r>
            <a:r>
              <a:rPr lang="ru-RU" sz="2000" dirty="0" err="1" smtClean="0">
                <a:latin typeface="Times New Roman" pitchFamily="18" charset="0"/>
                <a:cs typeface="Times New Roman" pitchFamily="18" charset="0"/>
              </a:rPr>
              <a:t>организмнің бейімделу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әсерленісіне маңызын</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ауытқулы процестерге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қатынасын зерттеу.Сонымен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қатар 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тәуліктік</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айлық және жылдық биологиялық оралымдарға сәйкес организмнің уытты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заттарға</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дәрі-дәрмекке сезімталдығының өзгеруін анықтайды</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Хронобиологияның бірнеше</a:t>
            </a:r>
            <a:r>
              <a:rPr lang="ru-RU" sz="2000" b="1" i="1" dirty="0" smtClean="0">
                <a:solidFill>
                  <a:schemeClr val="tx1"/>
                </a:solidFill>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салаларын</a:t>
            </a:r>
            <a:r>
              <a:rPr lang="ru-RU" sz="2000" b="1" i="1" dirty="0" smtClean="0">
                <a:solidFill>
                  <a:schemeClr val="tx1"/>
                </a:solidFill>
                <a:latin typeface="Times New Roman" pitchFamily="18" charset="0"/>
                <a:cs typeface="Times New Roman" pitchFamily="18" charset="0"/>
              </a:rPr>
              <a:t> </a:t>
            </a:r>
            <a:r>
              <a:rPr lang="ru-RU" sz="2000" b="1" i="1" dirty="0" err="1" smtClean="0">
                <a:solidFill>
                  <a:schemeClr val="tx1"/>
                </a:solidFill>
                <a:latin typeface="Times New Roman" pitchFamily="18" charset="0"/>
                <a:cs typeface="Times New Roman" pitchFamily="18" charset="0"/>
              </a:rPr>
              <a:t>жіктейді</a:t>
            </a:r>
            <a:r>
              <a:rPr lang="ru-RU" sz="2000" b="1" i="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хронофизиология,хронофармокология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хрономедицина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т.б.Олар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ырғақтарға байланысты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арнамалы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өзгерістерді тексереді</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8405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5638800"/>
            <a:ext cx="8604448" cy="566185"/>
          </a:xfrm>
        </p:spPr>
        <p:txBody>
          <a:bodyPr>
            <a:normAutofit/>
          </a:bodyPr>
          <a:lstStyle/>
          <a:p>
            <a:pPr algn="ctr"/>
            <a:r>
              <a:rPr lang="ru-RU" b="1" dirty="0" err="1" smtClean="0">
                <a:solidFill>
                  <a:schemeClr val="tx1"/>
                </a:solidFill>
                <a:latin typeface="Times New Roman" pitchFamily="18" charset="0"/>
                <a:cs typeface="Times New Roman" pitchFamily="18" charset="0"/>
              </a:rPr>
              <a:t>Джефри</a:t>
            </a:r>
            <a:r>
              <a:rPr lang="ru-RU" b="1" dirty="0" smtClean="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Холл, Майкл </a:t>
            </a:r>
            <a:r>
              <a:rPr lang="ru-RU" b="1" dirty="0" err="1">
                <a:solidFill>
                  <a:schemeClr val="tx1"/>
                </a:solidFill>
                <a:latin typeface="Times New Roman" pitchFamily="18" charset="0"/>
                <a:cs typeface="Times New Roman" pitchFamily="18" charset="0"/>
              </a:rPr>
              <a:t>Розбаш</a:t>
            </a:r>
            <a:r>
              <a:rPr lang="ru-RU" b="1" dirty="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және </a:t>
            </a:r>
            <a:r>
              <a:rPr lang="ru-RU" b="1" dirty="0">
                <a:solidFill>
                  <a:schemeClr val="tx1"/>
                </a:solidFill>
                <a:latin typeface="Times New Roman" pitchFamily="18" charset="0"/>
                <a:cs typeface="Times New Roman" pitchFamily="18" charset="0"/>
              </a:rPr>
              <a:t>Майкл </a:t>
            </a:r>
            <a:r>
              <a:rPr lang="ru-RU" b="1" dirty="0" smtClean="0">
                <a:solidFill>
                  <a:schemeClr val="tx1"/>
                </a:solidFill>
                <a:latin typeface="Times New Roman" pitchFamily="18" charset="0"/>
                <a:cs typeface="Times New Roman" pitchFamily="18" charset="0"/>
              </a:rPr>
              <a:t>Янг</a:t>
            </a:r>
            <a:endParaRPr lang="ru-RU" b="1"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057400"/>
            <a:ext cx="6905924" cy="3452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316" name="AutoShape 4" descr="http://www.extravaganzi.com/wp-content/uploads/2013/03/Francis-H.-C.-Crick-Nobel-Prize-Medal-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http://www.extravaganzi.com/wp-content/uploads/2013/03/Francis-H.-C.-Crick-Nobel-Prize-Medal-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9" name="Picture 7"/>
          <p:cNvPicPr>
            <a:picLocks noChangeAspect="1" noChangeArrowheads="1"/>
          </p:cNvPicPr>
          <p:nvPr/>
        </p:nvPicPr>
        <p:blipFill>
          <a:blip r:embed="rId3" cstate="print"/>
          <a:srcRect l="19687" t="14700" r="47238" b="25801"/>
          <a:stretch>
            <a:fillRect/>
          </a:stretch>
        </p:blipFill>
        <p:spPr bwMode="auto">
          <a:xfrm>
            <a:off x="7543800" y="5619291"/>
            <a:ext cx="1224136" cy="1238709"/>
          </a:xfrm>
          <a:prstGeom prst="rect">
            <a:avLst/>
          </a:prstGeom>
          <a:noFill/>
          <a:ln w="9525">
            <a:noFill/>
            <a:miter lim="800000"/>
            <a:headEnd/>
            <a:tailEnd/>
          </a:ln>
        </p:spPr>
      </p:pic>
      <p:sp>
        <p:nvSpPr>
          <p:cNvPr id="8" name="TextBox 7"/>
          <p:cNvSpPr txBox="1"/>
          <p:nvPr/>
        </p:nvSpPr>
        <p:spPr>
          <a:xfrm>
            <a:off x="228600" y="228600"/>
            <a:ext cx="8756687"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Биология </a:t>
            </a:r>
            <a:r>
              <a:rPr lang="ru-RU" sz="2400" b="1" dirty="0" err="1" smtClean="0">
                <a:latin typeface="Times New Roman" pitchFamily="18" charset="0"/>
                <a:cs typeface="Times New Roman" pitchFamily="18" charset="0"/>
              </a:rPr>
              <a:t>және </a:t>
            </a:r>
            <a:r>
              <a:rPr lang="ru-RU" sz="2400" b="1" dirty="0" smtClean="0">
                <a:latin typeface="Times New Roman" pitchFamily="18" charset="0"/>
                <a:cs typeface="Times New Roman" pitchFamily="18" charset="0"/>
              </a:rPr>
              <a:t>медицина </a:t>
            </a:r>
            <a:r>
              <a:rPr lang="ru-RU" sz="2400" b="1" dirty="0" err="1" smtClean="0">
                <a:latin typeface="Times New Roman" pitchFamily="18" charset="0"/>
                <a:cs typeface="Times New Roman" pitchFamily="18" charset="0"/>
              </a:rPr>
              <a:t>бойынша</a:t>
            </a:r>
            <a:r>
              <a:rPr lang="ru-RU" sz="2400" b="1" dirty="0" smtClean="0">
                <a:latin typeface="Times New Roman" pitchFamily="18" charset="0"/>
                <a:cs typeface="Times New Roman" pitchFamily="18" charset="0"/>
              </a:rPr>
              <a:t> 2017 ж Нобель </a:t>
            </a:r>
            <a:r>
              <a:rPr lang="ru-RU" sz="2400" b="1" dirty="0" err="1" smtClean="0">
                <a:latin typeface="Times New Roman" pitchFamily="18" charset="0"/>
                <a:cs typeface="Times New Roman" pitchFamily="18" charset="0"/>
              </a:rPr>
              <a:t>сыйлығы</a:t>
            </a:r>
            <a:endParaRPr lang="ru-RU" sz="2400" b="1" dirty="0">
              <a:latin typeface="Times New Roman" pitchFamily="18" charset="0"/>
              <a:cs typeface="Times New Roman" pitchFamily="18" charset="0"/>
            </a:endParaRPr>
          </a:p>
        </p:txBody>
      </p:sp>
      <p:sp>
        <p:nvSpPr>
          <p:cNvPr id="9" name="Прямоугольник 8"/>
          <p:cNvSpPr/>
          <p:nvPr/>
        </p:nvSpPr>
        <p:spPr>
          <a:xfrm>
            <a:off x="228600" y="838200"/>
            <a:ext cx="86764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Олар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ағзаның биологиялық сағаттарына еніп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олардың жұмысын түсіндіре 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деп</a:t>
            </a:r>
            <a:r>
              <a:rPr lang="ru-RU" sz="2400" dirty="0" smtClean="0">
                <a:latin typeface="Times New Roman" pitchFamily="18" charset="0"/>
                <a:cs typeface="Times New Roman" pitchFamily="18" charset="0"/>
              </a:rPr>
              <a:t>,  Нобель </a:t>
            </a:r>
            <a:r>
              <a:rPr lang="ru-RU" sz="2400" dirty="0" err="1" smtClean="0">
                <a:latin typeface="Times New Roman" pitchFamily="18" charset="0"/>
                <a:cs typeface="Times New Roman" pitchFamily="18" charset="0"/>
              </a:rPr>
              <a:t>комитеті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өтті</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3052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357166"/>
          <a:ext cx="91440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484784"/>
            <a:ext cx="8715435" cy="5112567"/>
          </a:xfrm>
        </p:spPr>
        <p:txBody>
          <a:bodyPr/>
          <a:lstStyle/>
          <a:p>
            <a:pPr algn="just"/>
            <a:r>
              <a:rPr lang="ru-RU" dirty="0" err="1">
                <a:solidFill>
                  <a:schemeClr val="tx1"/>
                </a:solidFill>
                <a:latin typeface="Times New Roman" pitchFamily="18" charset="0"/>
                <a:cs typeface="Times New Roman" pitchFamily="18" charset="0"/>
              </a:rPr>
              <a:t>Организмнің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физиологиялық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жүйелерінің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ырғағын</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денсаулық,жұмысқа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қабілеттілік,сыртқы</a:t>
            </a:r>
            <a:r>
              <a:rPr lang="ru-RU" dirty="0">
                <a:solidFill>
                  <a:schemeClr val="tx1"/>
                </a:solidFill>
                <a:latin typeface="Times New Roman" pitchFamily="18" charset="0"/>
                <a:cs typeface="Times New Roman" pitchFamily="18" charset="0"/>
              </a:rPr>
              <a:t> орта </a:t>
            </a:r>
            <a:r>
              <a:rPr lang="ru-RU" dirty="0" err="1">
                <a:solidFill>
                  <a:schemeClr val="tx1"/>
                </a:solidFill>
                <a:latin typeface="Times New Roman" pitchFamily="18" charset="0"/>
                <a:cs typeface="Times New Roman" pitchFamily="18" charset="0"/>
              </a:rPr>
              <a:t>әсерлеріне</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төзімділік</a:t>
            </a:r>
            <a:r>
              <a:rPr lang="ru-RU"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хрономедицина</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саласы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зерттейді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жұмыскер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ырғақтармен</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ЭКГ,тыныс,ЭЭГ</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қатар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жүзінде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организмнің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барлық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әрекетін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қамтитын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және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геофизикалық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оралымдарға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сәйкес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келетін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биологиялық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немесе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бейімдейтін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ырғақтарды</a:t>
            </a:r>
            <a:r>
              <a:rPr lang="ru-RU" dirty="0">
                <a:solidFill>
                  <a:schemeClr val="tx1"/>
                </a:solidFill>
                <a:latin typeface="Times New Roman" pitchFamily="18" charset="0"/>
                <a:cs typeface="Times New Roman" pitchFamily="18" charset="0"/>
              </a:rPr>
              <a:t> да </a:t>
            </a:r>
            <a:r>
              <a:rPr lang="ru-RU" dirty="0" err="1">
                <a:solidFill>
                  <a:schemeClr val="tx1"/>
                </a:solidFill>
                <a:latin typeface="Times New Roman" pitchFamily="18" charset="0"/>
                <a:cs typeface="Times New Roman" pitchFamily="18" charset="0"/>
              </a:rPr>
              <a:t>тексереді</a:t>
            </a:r>
            <a:endParaRPr lang="ru-RU"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3174" y="4143380"/>
            <a:ext cx="4000528" cy="2714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71538" y="214290"/>
            <a:ext cx="69661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solidFill>
                  <a:schemeClr val="accent3">
                    <a:lumMod val="60000"/>
                    <a:lumOff val="40000"/>
                  </a:schemeClr>
                </a:solidFill>
                <a:effectLst>
                  <a:reflection blurRad="12700" stA="50000" endPos="50000" dist="5000" dir="5400000" sy="-100000" rotWithShape="0"/>
                </a:effectLst>
                <a:latin typeface="Times New Roman" pitchFamily="18" charset="0"/>
                <a:cs typeface="Times New Roman" pitchFamily="18" charset="0"/>
              </a:rPr>
              <a:t>ХРОНОМЕДИЦИНА</a:t>
            </a:r>
            <a:endParaRPr lang="ru-RU" sz="5400" b="1" cap="all" spc="0" dirty="0">
              <a:ln w="0"/>
              <a:solidFill>
                <a:schemeClr val="accent3">
                  <a:lumMod val="60000"/>
                  <a:lumOff val="4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71001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282" y="1071546"/>
            <a:ext cx="8715436" cy="5832648"/>
          </a:xfrm>
        </p:spPr>
        <p:txBody>
          <a:bodyPr>
            <a:normAutofit/>
          </a:bodyPr>
          <a:lstStyle/>
          <a:p>
            <a:pPr marL="0" indent="0" algn="just">
              <a:buNone/>
            </a:pPr>
            <a:r>
              <a:rPr lang="ru-RU" dirty="0" err="1" smtClean="0">
                <a:solidFill>
                  <a:schemeClr val="tx1"/>
                </a:solidFill>
                <a:latin typeface="Times New Roman" pitchFamily="18" charset="0"/>
                <a:cs typeface="Times New Roman" pitchFamily="18" charset="0"/>
              </a:rPr>
              <a:t>Дәрі-дәрмектердің </a:t>
            </a:r>
            <a:r>
              <a:rPr lang="ru-RU" dirty="0" err="1">
                <a:solidFill>
                  <a:schemeClr val="tx1"/>
                </a:solidFill>
                <a:latin typeface="Times New Roman" pitchFamily="18" charset="0"/>
                <a:cs typeface="Times New Roman" pitchFamily="18" charset="0"/>
              </a:rPr>
              <a:t>уақытқа 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организмге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әсерін,емдік нәтижесін,кинетикасын,нысана ағзаның сезімталдығын және дәрілердің биоырғақтары ықпалын тексереді.Одан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кейін</a:t>
            </a:r>
            <a:r>
              <a:rPr lang="ru-RU" dirty="0">
                <a:solidFill>
                  <a:schemeClr val="tx1"/>
                </a:solidFill>
                <a:latin typeface="Times New Roman" pitchFamily="18" charset="0"/>
                <a:cs typeface="Times New Roman" pitchFamily="18" charset="0"/>
              </a:rPr>
              <a:t> </a:t>
            </a:r>
            <a:r>
              <a:rPr lang="ru-RU" i="1" dirty="0" err="1">
                <a:solidFill>
                  <a:schemeClr val="tx1"/>
                </a:solidFill>
                <a:latin typeface="Times New Roman" pitchFamily="18" charset="0"/>
                <a:cs typeface="Times New Roman" pitchFamily="18" charset="0"/>
              </a:rPr>
              <a:t>хронотерапия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мерзімді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процестерді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ескере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отырып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емдеу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шараларын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қолданады.Әдетте адамның негізгі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ағзаларының әрекеттік белсенділігінің аумалы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жағдайларын жасқа және жынысқа 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бөлуге болады.Еркектерде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бауыр,көкбауыр және асқазанның қызметі үш рет</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5-6,10 </a:t>
            </a:r>
            <a:r>
              <a:rPr lang="ru-RU" dirty="0" err="1" smtClean="0">
                <a:solidFill>
                  <a:schemeClr val="tx1"/>
                </a:solidFill>
                <a:latin typeface="Times New Roman" pitchFamily="18" charset="0"/>
                <a:cs typeface="Times New Roman" pitchFamily="18" charset="0"/>
              </a:rPr>
              <a:t>және </a:t>
            </a:r>
            <a:r>
              <a:rPr lang="ru-RU" dirty="0">
                <a:solidFill>
                  <a:schemeClr val="tx1"/>
                </a:solidFill>
                <a:latin typeface="Times New Roman" pitchFamily="18" charset="0"/>
                <a:cs typeface="Times New Roman" pitchFamily="18" charset="0"/>
              </a:rPr>
              <a:t>18жаста,ал </a:t>
            </a:r>
            <a:r>
              <a:rPr lang="ru-RU" dirty="0" err="1">
                <a:solidFill>
                  <a:schemeClr val="tx1"/>
                </a:solidFill>
                <a:latin typeface="Times New Roman" pitchFamily="18" charset="0"/>
                <a:cs typeface="Times New Roman" pitchFamily="18" charset="0"/>
              </a:rPr>
              <a:t>әйелдерде </a:t>
            </a:r>
            <a:r>
              <a:rPr lang="ru-RU" dirty="0">
                <a:solidFill>
                  <a:schemeClr val="tx1"/>
                </a:solidFill>
                <a:latin typeface="Times New Roman" pitchFamily="18" charset="0"/>
                <a:cs typeface="Times New Roman" pitchFamily="18" charset="0"/>
              </a:rPr>
              <a:t>тек 7-8жаста </a:t>
            </a:r>
            <a:r>
              <a:rPr lang="ru-RU" dirty="0" err="1">
                <a:solidFill>
                  <a:schemeClr val="tx1"/>
                </a:solidFill>
                <a:latin typeface="Times New Roman" pitchFamily="18" charset="0"/>
                <a:cs typeface="Times New Roman" pitchFamily="18" charset="0"/>
              </a:rPr>
              <a:t>әлсірейді</a:t>
            </a:r>
            <a:r>
              <a:rPr lang="ru-RU" dirty="0">
                <a:solidFill>
                  <a:schemeClr val="tx1"/>
                </a:solidFill>
                <a:latin typeface="Times New Roman" pitchFamily="18" charset="0"/>
                <a:cs typeface="Times New Roman" pitchFamily="18" charset="0"/>
              </a:rPr>
              <a:t>.</a:t>
            </a:r>
            <a:r>
              <a:rPr lang="ru-RU" dirty="0" err="1">
                <a:solidFill>
                  <a:schemeClr val="tx1"/>
                </a:solidFill>
                <a:latin typeface="Times New Roman" pitchFamily="18" charset="0"/>
                <a:cs typeface="Times New Roman" pitchFamily="18" charset="0"/>
              </a:rPr>
              <a:t>Жүректің аумалы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ұлдардың </a:t>
            </a:r>
            <a:r>
              <a:rPr lang="ru-RU" dirty="0">
                <a:solidFill>
                  <a:schemeClr val="tx1"/>
                </a:solidFill>
                <a:latin typeface="Times New Roman" pitchFamily="18" charset="0"/>
                <a:cs typeface="Times New Roman" pitchFamily="18" charset="0"/>
              </a:rPr>
              <a:t>10жасында,ал </a:t>
            </a:r>
            <a:r>
              <a:rPr lang="ru-RU" dirty="0" err="1">
                <a:solidFill>
                  <a:schemeClr val="tx1"/>
                </a:solidFill>
                <a:latin typeface="Times New Roman" pitchFamily="18" charset="0"/>
                <a:cs typeface="Times New Roman" pitchFamily="18" charset="0"/>
              </a:rPr>
              <a:t>қыздарда </a:t>
            </a:r>
            <a:r>
              <a:rPr lang="ru-RU" dirty="0">
                <a:solidFill>
                  <a:schemeClr val="tx1"/>
                </a:solidFill>
                <a:latin typeface="Times New Roman" pitchFamily="18" charset="0"/>
                <a:cs typeface="Times New Roman" pitchFamily="18" charset="0"/>
              </a:rPr>
              <a:t>7жасында </a:t>
            </a:r>
            <a:r>
              <a:rPr lang="ru-RU" dirty="0" err="1">
                <a:solidFill>
                  <a:schemeClr val="tx1"/>
                </a:solidFill>
                <a:latin typeface="Times New Roman" pitchFamily="18" charset="0"/>
                <a:cs typeface="Times New Roman" pitchFamily="18" charset="0"/>
              </a:rPr>
              <a:t>байқалады</a:t>
            </a:r>
            <a:r>
              <a:rPr lang="ru-RU" dirty="0">
                <a:solidFill>
                  <a:schemeClr val="tx1"/>
                </a:solidFill>
                <a:latin typeface="Times New Roman" pitchFamily="18" charset="0"/>
                <a:cs typeface="Times New Roman" pitchFamily="18" charset="0"/>
              </a:rPr>
              <a:t>.</a:t>
            </a:r>
          </a:p>
          <a:p>
            <a:endParaRPr lang="ru-RU" dirty="0"/>
          </a:p>
          <a:p>
            <a:endParaRPr lang="ru-RU"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14546" y="4929198"/>
            <a:ext cx="4421366" cy="192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2844" y="214290"/>
            <a:ext cx="8866594" cy="923330"/>
          </a:xfrm>
          <a:prstGeom prst="rect">
            <a:avLst/>
          </a:prstGeom>
          <a:noFill/>
        </p:spPr>
        <p:txBody>
          <a:bodyPr wrap="none" lIns="91440" tIns="45720" rIns="91440" bIns="45720">
            <a:spAutoFit/>
          </a:bodyPr>
          <a:lstStyle/>
          <a:p>
            <a:pPr algn="ctr"/>
            <a:r>
              <a:rPr lang="kk-KZ"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ХРОНОФАРМАКОЛОГИЯ</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30104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428604"/>
            <a:ext cx="8143932" cy="461665"/>
          </a:xfrm>
          <a:prstGeom prst="rect">
            <a:avLst/>
          </a:prstGeom>
          <a:noFill/>
        </p:spPr>
        <p:txBody>
          <a:bodyPr wrap="square" rtlCol="0">
            <a:spAutoFit/>
          </a:bodyPr>
          <a:lstStyle/>
          <a:p>
            <a:pPr algn="ctr"/>
            <a:r>
              <a:rPr lang="kk-KZ" sz="2400" i="1" dirty="0" smtClean="0">
                <a:latin typeface="Times New Roman" pitchFamily="18" charset="0"/>
                <a:cs typeface="Times New Roman" pitchFamily="18" charset="0"/>
              </a:rPr>
              <a:t>ХРОНОФАРМАКОЛОГИЯ міндеттері:</a:t>
            </a:r>
            <a:endParaRPr lang="ru-RU" sz="2400" i="1" dirty="0">
              <a:latin typeface="Times New Roman" pitchFamily="18" charset="0"/>
              <a:cs typeface="Times New Roman" pitchFamily="18" charset="0"/>
            </a:endParaRPr>
          </a:p>
        </p:txBody>
      </p:sp>
      <p:sp>
        <p:nvSpPr>
          <p:cNvPr id="5" name="Скругленный прямоугольник 4"/>
          <p:cNvSpPr/>
          <p:nvPr/>
        </p:nvSpPr>
        <p:spPr>
          <a:xfrm>
            <a:off x="214282" y="1357298"/>
            <a:ext cx="2500330" cy="38576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Хронокинетика</a:t>
            </a:r>
            <a:r>
              <a:rPr lang="en-US"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ұлпалар мен мүшелерде дәрілік заттардың сіңірілу, таралу, зат алмасу, шығарылу процесстерінің ырғақты өзгерістерін зерттеу;</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3286116" y="1357298"/>
            <a:ext cx="2714644" cy="3786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Хроностезия</a:t>
            </a:r>
            <a:r>
              <a:rPr lang="en-US"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ұлпа, мүше және физиологиялық жүйелердің уақытқа байланысты дәрілік заттардың сезімталдығының өзгерісін зерттеу;</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6429388" y="1357298"/>
            <a:ext cx="2500330" cy="37862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smtClean="0">
                <a:latin typeface="Times New Roman" pitchFamily="18" charset="0"/>
                <a:cs typeface="Times New Roman" pitchFamily="18" charset="0"/>
              </a:rPr>
              <a:t>Хронэргия </a:t>
            </a: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уақытқа байланысты дәрілік заттың фармакологиялық әсерінің көлемі мен ұзақтығының ырғақтық ауытқуын анықтау.</a:t>
            </a:r>
            <a:endParaRPr lang="ru-RU" dirty="0">
              <a:latin typeface="Times New Roman" pitchFamily="18" charset="0"/>
              <a:cs typeface="Times New Roman" pitchFamily="18" charset="0"/>
            </a:endParaRPr>
          </a:p>
        </p:txBody>
      </p:sp>
      <p:sp>
        <p:nvSpPr>
          <p:cNvPr id="9" name="Стрелка вниз 8"/>
          <p:cNvSpPr/>
          <p:nvPr/>
        </p:nvSpPr>
        <p:spPr>
          <a:xfrm>
            <a:off x="1000100" y="500042"/>
            <a:ext cx="928694" cy="1071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 name="Стрелка вниз 9"/>
          <p:cNvSpPr/>
          <p:nvPr/>
        </p:nvSpPr>
        <p:spPr>
          <a:xfrm>
            <a:off x="7286644" y="500042"/>
            <a:ext cx="928694" cy="10001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Стрелка вниз 10"/>
          <p:cNvSpPr/>
          <p:nvPr/>
        </p:nvSpPr>
        <p:spPr>
          <a:xfrm>
            <a:off x="4214810" y="928670"/>
            <a:ext cx="928694" cy="1071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00562" y="2000240"/>
            <a:ext cx="4429126" cy="4643448"/>
          </a:xfrm>
        </p:spPr>
        <p:txBody>
          <a:bodyPr>
            <a:normAutofit/>
          </a:bodyPr>
          <a:lstStyle/>
          <a:p>
            <a:pPr fontAlgn="auto">
              <a:spcAft>
                <a:spcPts val="0"/>
              </a:spcAft>
              <a:buFont typeface="Wingdings 2"/>
              <a:buNone/>
              <a:defRPr/>
            </a:pPr>
            <a:endParaRPr lang="ru-RU" dirty="0" smtClean="0">
              <a:solidFill>
                <a:schemeClr val="tx1"/>
              </a:solidFill>
            </a:endParaRPr>
          </a:p>
          <a:p>
            <a:pPr fontAlgn="auto">
              <a:spcAft>
                <a:spcPts val="0"/>
              </a:spcAft>
              <a:buFont typeface="Wingdings 2"/>
              <a:buNone/>
              <a:defRPr/>
            </a:pPr>
            <a:r>
              <a:rPr lang="ru-RU" sz="2400" dirty="0" smtClean="0">
                <a:solidFill>
                  <a:schemeClr val="tx1"/>
                </a:solidFill>
                <a:cs typeface="Times New Roman" pitchFamily="18" charset="0"/>
              </a:rPr>
              <a:t>   </a:t>
            </a:r>
          </a:p>
          <a:p>
            <a:pPr fontAlgn="auto">
              <a:spcAft>
                <a:spcPts val="0"/>
              </a:spcAft>
              <a:buFont typeface="Wingdings 2"/>
              <a:buNone/>
              <a:defRPr/>
            </a:pPr>
            <a:endParaRPr lang="ru-RU" dirty="0" smtClean="0">
              <a:solidFill>
                <a:schemeClr val="tx1"/>
              </a:solidFill>
              <a:cs typeface="Times New Roman" pitchFamily="18" charset="0"/>
            </a:endParaRPr>
          </a:p>
          <a:p>
            <a:pPr fontAlgn="auto">
              <a:spcAft>
                <a:spcPts val="0"/>
              </a:spcAft>
              <a:buFont typeface="Wingdings 2"/>
              <a:buNone/>
              <a:defRPr/>
            </a:pPr>
            <a:endParaRPr lang="ru-RU" dirty="0" smtClean="0">
              <a:solidFill>
                <a:schemeClr val="tx1"/>
              </a:solidFill>
              <a:cs typeface="Times New Roman" pitchFamily="18" charset="0"/>
            </a:endParaRPr>
          </a:p>
          <a:p>
            <a:pPr fontAlgn="auto">
              <a:spcAft>
                <a:spcPts val="0"/>
              </a:spcAft>
              <a:buFont typeface="Wingdings 2"/>
              <a:buNone/>
              <a:defRPr/>
            </a:pPr>
            <a:r>
              <a:rPr lang="ru-RU" sz="2400" b="1" dirty="0" smtClean="0">
                <a:solidFill>
                  <a:schemeClr val="tx1"/>
                </a:solidFill>
                <a:cs typeface="Times New Roman" pitchFamily="18" charset="0"/>
              </a:rPr>
              <a:t> </a:t>
            </a:r>
            <a:endParaRPr lang="ru-RU" sz="2400" dirty="0">
              <a:solidFill>
                <a:schemeClr val="tx1"/>
              </a:solidFill>
              <a:cs typeface="Times New Roman" pitchFamily="18" charset="0"/>
            </a:endParaRPr>
          </a:p>
        </p:txBody>
      </p:sp>
      <p:sp>
        <p:nvSpPr>
          <p:cNvPr id="4" name="Прямоугольник 3"/>
          <p:cNvSpPr/>
          <p:nvPr/>
        </p:nvSpPr>
        <p:spPr>
          <a:xfrm>
            <a:off x="357158" y="285728"/>
            <a:ext cx="8429684" cy="584775"/>
          </a:xfrm>
          <a:prstGeom prst="rect">
            <a:avLst/>
          </a:prstGeom>
        </p:spPr>
        <p:txBody>
          <a:bodyPr wrap="square">
            <a:spAutoFit/>
          </a:bodyPr>
          <a:lstStyle/>
          <a:p>
            <a:pPr algn="ctr" fontAlgn="auto">
              <a:spcAft>
                <a:spcPts val="0"/>
              </a:spcAft>
              <a:buFont typeface="Wingdings 2"/>
              <a:buNone/>
              <a:defRPr/>
            </a:pPr>
            <a:r>
              <a:rPr lang="ru-RU" sz="3200" dirty="0" err="1" smtClean="0">
                <a:latin typeface="Times New Roman" pitchFamily="18" charset="0"/>
                <a:cs typeface="Times New Roman" pitchFamily="18" charset="0"/>
              </a:rPr>
              <a:t>Хронофармакологияда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бағытты бөледі:</a:t>
            </a:r>
            <a:endParaRPr lang="ru-RU" sz="3200" dirty="0" smtClean="0">
              <a:latin typeface="Times New Roman" pitchFamily="18" charset="0"/>
              <a:cs typeface="Times New Roman" pitchFamily="18" charset="0"/>
            </a:endParaRPr>
          </a:p>
        </p:txBody>
      </p:sp>
      <p:sp>
        <p:nvSpPr>
          <p:cNvPr id="5" name="Скругленный прямоугольник 4"/>
          <p:cNvSpPr/>
          <p:nvPr/>
        </p:nvSpPr>
        <p:spPr>
          <a:xfrm>
            <a:off x="285720" y="1571612"/>
            <a:ext cx="3786214" cy="40719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smtClean="0">
                <a:solidFill>
                  <a:schemeClr val="tx1"/>
                </a:solidFill>
                <a:latin typeface="Times New Roman" pitchFamily="18" charset="0"/>
                <a:cs typeface="Times New Roman" pitchFamily="18" charset="0"/>
              </a:rPr>
              <a:t>Біріншісі</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биоырғақтың белгілі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бір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фазасында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тағайындалуына байланысты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препараттар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белсенділігінің өзгеруі.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Бұл мәселені шешу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заттардың оптимальды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дозасы</a:t>
            </a:r>
            <a:r>
              <a:rPr lang="ru-RU" sz="2000" dirty="0" smtClean="0">
                <a:solidFill>
                  <a:schemeClr val="tx1"/>
                </a:solidFill>
                <a:latin typeface="Times New Roman" pitchFamily="18" charset="0"/>
                <a:cs typeface="Times New Roman" pitchFamily="18" charset="0"/>
              </a:rPr>
              <a:t> мен </a:t>
            </a:r>
            <a:r>
              <a:rPr lang="ru-RU" sz="2000" dirty="0" err="1" smtClean="0">
                <a:solidFill>
                  <a:schemeClr val="tx1"/>
                </a:solidFill>
                <a:latin typeface="Times New Roman" pitchFamily="18" charset="0"/>
                <a:cs typeface="Times New Roman" pitchFamily="18" charset="0"/>
              </a:rPr>
              <a:t>қолданудың оптимальды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уақытын ұсынуға мүмкіндік береді</a:t>
            </a:r>
            <a:r>
              <a:rPr lang="ru-RU" sz="2000" dirty="0" smtClean="0">
                <a:solidFill>
                  <a:schemeClr val="tx1"/>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4929190" y="1571612"/>
            <a:ext cx="3786214" cy="40719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Aft>
                <a:spcPts val="0"/>
              </a:spcAft>
              <a:buFont typeface="Wingdings 2"/>
              <a:buNone/>
              <a:defRPr/>
            </a:pPr>
            <a:r>
              <a:rPr lang="ru-RU" sz="2000" b="1" dirty="0" err="1" smtClean="0">
                <a:solidFill>
                  <a:schemeClr val="tx1"/>
                </a:solidFill>
                <a:latin typeface="Times New Roman" pitchFamily="18" charset="0"/>
                <a:cs typeface="Times New Roman" pitchFamily="18" charset="0"/>
              </a:rPr>
              <a:t>Екінші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бағыт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дәрілік заттардың әсерімен физиологиялық ырғақтың негізгі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сипаттамаларының өзгерісі.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Бұл мәселені шешу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десинхроноз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жағдайын басатын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әлсірететін және биоырғақтың қалыпқа түсуіне көмектесетін дәрілер тобын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бөліп алуға мүмкіндік береді</a:t>
            </a:r>
            <a:r>
              <a:rPr lang="ru-RU" sz="20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458</TotalTime>
  <Words>1518</Words>
  <Application>Microsoft Office PowerPoint</Application>
  <PresentationFormat>Экран (4:3)</PresentationFormat>
  <Paragraphs>89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Хронотерапияның әдістемелік қабылдаулары мен схемалары.</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IQcom-</dc:creator>
  <cp:lastModifiedBy>admin</cp:lastModifiedBy>
  <cp:revision>54</cp:revision>
  <dcterms:created xsi:type="dcterms:W3CDTF">2019-03-05T07:35:40Z</dcterms:created>
  <dcterms:modified xsi:type="dcterms:W3CDTF">2020-09-13T07:20:49Z</dcterms:modified>
</cp:coreProperties>
</file>